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2" r:id="rId4"/>
  </p:sldMasterIdLst>
  <p:notesMasterIdLst>
    <p:notesMasterId r:id="rId28"/>
  </p:notesMasterIdLst>
  <p:sldIdLst>
    <p:sldId id="260" r:id="rId5"/>
    <p:sldId id="563" r:id="rId6"/>
    <p:sldId id="564" r:id="rId7"/>
    <p:sldId id="648" r:id="rId8"/>
    <p:sldId id="585" r:id="rId9"/>
    <p:sldId id="622" r:id="rId10"/>
    <p:sldId id="633" r:id="rId11"/>
    <p:sldId id="634" r:id="rId12"/>
    <p:sldId id="636" r:id="rId13"/>
    <p:sldId id="635" r:id="rId14"/>
    <p:sldId id="638" r:id="rId15"/>
    <p:sldId id="637" r:id="rId16"/>
    <p:sldId id="640" r:id="rId17"/>
    <p:sldId id="641" r:id="rId18"/>
    <p:sldId id="642" r:id="rId19"/>
    <p:sldId id="643" r:id="rId20"/>
    <p:sldId id="644" r:id="rId21"/>
    <p:sldId id="645" r:id="rId22"/>
    <p:sldId id="646" r:id="rId23"/>
    <p:sldId id="647" r:id="rId24"/>
    <p:sldId id="620" r:id="rId25"/>
    <p:sldId id="621" r:id="rId26"/>
    <p:sldId id="624"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Montserrat" panose="020B0604020202020204" charset="0"/>
      <p:regular r:id="rId33"/>
      <p:bold r:id="rId34"/>
      <p:italic r:id="rId35"/>
      <p:boldItalic r:id="rId36"/>
    </p:embeddedFont>
    <p:embeddedFont>
      <p:font typeface="Source Sans Pro" panose="020B0503030403020204" pitchFamily="34" charset="0"/>
      <p:regular r:id="rId37"/>
      <p:bold r:id="rId38"/>
      <p:italic r:id="rId39"/>
      <p:boldItalic r:id="rId40"/>
    </p:embeddedFont>
    <p:embeddedFont>
      <p:font typeface="Stag Book" panose="02000503060000020004" charset="0"/>
      <p:regular r:id="rId41"/>
      <p:italic r:id="rId42"/>
    </p:embeddedFont>
  </p:embeddedFontLst>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00ED"/>
    <a:srgbClr val="FFCA24"/>
    <a:srgbClr val="E91A30"/>
    <a:srgbClr val="E8182F"/>
    <a:srgbClr val="EA1A2F"/>
    <a:srgbClr val="E38A7F"/>
    <a:srgbClr val="E66365"/>
    <a:srgbClr val="E5353F"/>
    <a:srgbClr val="E54809"/>
    <a:srgbClr val="EA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C68F80-7D7B-4332-8A34-27E25E5ADEDF}" v="162" dt="2021-05-31T22:00:54.409"/>
    <p1510:client id="{B7DFFAD3-7D6E-48D4-9AB2-3DDB625B36D8}" v="2" dt="2021-05-31T22:26:43.093"/>
    <p1510:client id="{C2B50EEA-BAD8-44DE-A2B6-B919F7A948D0}" v="24" dt="2021-06-05T02:43:01.006"/>
    <p1510:client id="{D03FB84D-AF2A-461A-B46F-DD7B3F5826B6}" v="22" dt="2021-05-26T13:43:05.141"/>
    <p1510:client id="{E1BD9046-ADBE-4791-90D3-255924FFE5AD}" v="2" dt="2021-05-31T22:24:23.65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38" autoAdjust="0"/>
    <p:restoredTop sz="86351" autoAdjust="0"/>
  </p:normalViewPr>
  <p:slideViewPr>
    <p:cSldViewPr snapToGrid="0">
      <p:cViewPr varScale="1">
        <p:scale>
          <a:sx n="72" d="100"/>
          <a:sy n="72" d="100"/>
        </p:scale>
        <p:origin x="774" y="66"/>
      </p:cViewPr>
      <p:guideLst/>
    </p:cSldViewPr>
  </p:slideViewPr>
  <p:outlineViewPr>
    <p:cViewPr>
      <p:scale>
        <a:sx n="33" d="100"/>
        <a:sy n="33" d="100"/>
      </p:scale>
      <p:origin x="0" y="-1572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font" Target="fonts/font14.fntdata"/><Relationship Id="rId47"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4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sarrollo Curricular" clId="Web-{06C68F80-7D7B-4332-8A34-27E25E5ADEDF}"/>
    <pc:docChg chg="modSld">
      <pc:chgData name="Desarrollo Curricular" userId="" providerId="" clId="Web-{06C68F80-7D7B-4332-8A34-27E25E5ADEDF}" dt="2021-05-31T22:00:53.597" v="121" actId="20577"/>
      <pc:docMkLst>
        <pc:docMk/>
      </pc:docMkLst>
      <pc:sldChg chg="modSp">
        <pc:chgData name="Desarrollo Curricular" userId="" providerId="" clId="Web-{06C68F80-7D7B-4332-8A34-27E25E5ADEDF}" dt="2021-05-31T21:29:24.351" v="5" actId="20577"/>
        <pc:sldMkLst>
          <pc:docMk/>
          <pc:sldMk cId="4227363741" sldId="260"/>
        </pc:sldMkLst>
        <pc:spChg chg="mod">
          <ac:chgData name="Desarrollo Curricular" userId="" providerId="" clId="Web-{06C68F80-7D7B-4332-8A34-27E25E5ADEDF}" dt="2021-05-31T21:29:24.351" v="5" actId="20577"/>
          <ac:spMkLst>
            <pc:docMk/>
            <pc:sldMk cId="4227363741" sldId="260"/>
            <ac:spMk id="2" creationId="{51FB5928-6A9D-4A40-A59B-3E296900738E}"/>
          </ac:spMkLst>
        </pc:spChg>
      </pc:sldChg>
      <pc:sldChg chg="modSp">
        <pc:chgData name="Desarrollo Curricular" userId="" providerId="" clId="Web-{06C68F80-7D7B-4332-8A34-27E25E5ADEDF}" dt="2021-05-31T21:32:53.323" v="80" actId="20577"/>
        <pc:sldMkLst>
          <pc:docMk/>
          <pc:sldMk cId="2866921917" sldId="563"/>
        </pc:sldMkLst>
        <pc:spChg chg="mod">
          <ac:chgData name="Desarrollo Curricular" userId="" providerId="" clId="Web-{06C68F80-7D7B-4332-8A34-27E25E5ADEDF}" dt="2021-05-31T21:32:53.323" v="80" actId="20577"/>
          <ac:spMkLst>
            <pc:docMk/>
            <pc:sldMk cId="2866921917" sldId="563"/>
            <ac:spMk id="2" creationId="{7273257F-D179-0F4C-B01F-BB2035DAEC54}"/>
          </ac:spMkLst>
        </pc:spChg>
      </pc:sldChg>
      <pc:sldChg chg="delSp modSp">
        <pc:chgData name="Desarrollo Curricular" userId="" providerId="" clId="Web-{06C68F80-7D7B-4332-8A34-27E25E5ADEDF}" dt="2021-05-31T22:00:53.597" v="121" actId="20577"/>
        <pc:sldMkLst>
          <pc:docMk/>
          <pc:sldMk cId="1026487" sldId="564"/>
        </pc:sldMkLst>
        <pc:spChg chg="del">
          <ac:chgData name="Desarrollo Curricular" userId="" providerId="" clId="Web-{06C68F80-7D7B-4332-8A34-27E25E5ADEDF}" dt="2021-05-31T21:33:45.526" v="90"/>
          <ac:spMkLst>
            <pc:docMk/>
            <pc:sldMk cId="1026487" sldId="564"/>
            <ac:spMk id="3" creationId="{BC057E80-EF45-4BFA-81AB-236A4564C5A5}"/>
          </ac:spMkLst>
        </pc:spChg>
        <pc:spChg chg="mod">
          <ac:chgData name="Desarrollo Curricular" userId="" providerId="" clId="Web-{06C68F80-7D7B-4332-8A34-27E25E5ADEDF}" dt="2021-05-31T22:00:53.597" v="121" actId="20577"/>
          <ac:spMkLst>
            <pc:docMk/>
            <pc:sldMk cId="1026487" sldId="564"/>
            <ac:spMk id="5" creationId="{079F80E9-C8D2-8B42-B481-B910D99A780C}"/>
          </ac:spMkLst>
        </pc:spChg>
      </pc:sldChg>
      <pc:sldChg chg="modSp">
        <pc:chgData name="Desarrollo Curricular" userId="" providerId="" clId="Web-{06C68F80-7D7B-4332-8A34-27E25E5ADEDF}" dt="2021-05-31T22:00:24.315" v="119" actId="14100"/>
        <pc:sldMkLst>
          <pc:docMk/>
          <pc:sldMk cId="3657153734" sldId="625"/>
        </pc:sldMkLst>
        <pc:spChg chg="mod">
          <ac:chgData name="Desarrollo Curricular" userId="" providerId="" clId="Web-{06C68F80-7D7B-4332-8A34-27E25E5ADEDF}" dt="2021-05-31T22:00:24.315" v="119" actId="14100"/>
          <ac:spMkLst>
            <pc:docMk/>
            <pc:sldMk cId="3657153734" sldId="625"/>
            <ac:spMk id="3" creationId="{7279C2AC-66F9-4C8F-929B-40A387D8CCE2}"/>
          </ac:spMkLst>
        </pc:spChg>
      </pc:sldChg>
    </pc:docChg>
  </pc:docChgLst>
  <pc:docChgLst>
    <pc:chgData name="Desarrollo Curricular" clId="Web-{B7DFFAD3-7D6E-48D4-9AB2-3DDB625B36D8}"/>
    <pc:docChg chg="modSld">
      <pc:chgData name="Desarrollo Curricular" userId="" providerId="" clId="Web-{B7DFFAD3-7D6E-48D4-9AB2-3DDB625B36D8}" dt="2021-05-31T22:26:43.093" v="1" actId="20577"/>
      <pc:docMkLst>
        <pc:docMk/>
      </pc:docMkLst>
      <pc:sldChg chg="modSp">
        <pc:chgData name="Desarrollo Curricular" userId="" providerId="" clId="Web-{B7DFFAD3-7D6E-48D4-9AB2-3DDB625B36D8}" dt="2021-05-31T22:26:43.093" v="1" actId="20577"/>
        <pc:sldMkLst>
          <pc:docMk/>
          <pc:sldMk cId="4227363741" sldId="260"/>
        </pc:sldMkLst>
        <pc:spChg chg="mod">
          <ac:chgData name="Desarrollo Curricular" userId="" providerId="" clId="Web-{B7DFFAD3-7D6E-48D4-9AB2-3DDB625B36D8}" dt="2021-05-31T22:26:43.093" v="1" actId="20577"/>
          <ac:spMkLst>
            <pc:docMk/>
            <pc:sldMk cId="4227363741" sldId="260"/>
            <ac:spMk id="2" creationId="{51FB5928-6A9D-4A40-A59B-3E296900738E}"/>
          </ac:spMkLst>
        </pc:spChg>
      </pc:sldChg>
    </pc:docChg>
  </pc:docChgLst>
  <pc:docChgLst>
    <pc:chgData name="Desarrollo Curricular" clId="Web-{D03FB84D-AF2A-461A-B46F-DD7B3F5826B6}"/>
    <pc:docChg chg="addSld delSld modSld sldOrd">
      <pc:chgData name="Desarrollo Curricular" userId="" providerId="" clId="Web-{D03FB84D-AF2A-461A-B46F-DD7B3F5826B6}" dt="2021-05-26T13:43:00.766" v="14" actId="20577"/>
      <pc:docMkLst>
        <pc:docMk/>
      </pc:docMkLst>
      <pc:sldChg chg="modSp del">
        <pc:chgData name="Desarrollo Curricular" userId="" providerId="" clId="Web-{D03FB84D-AF2A-461A-B46F-DD7B3F5826B6}" dt="2021-05-26T13:42:01.718" v="1"/>
        <pc:sldMkLst>
          <pc:docMk/>
          <pc:sldMk cId="3825174403" sldId="288"/>
        </pc:sldMkLst>
        <pc:spChg chg="mod">
          <ac:chgData name="Desarrollo Curricular" userId="" providerId="" clId="Web-{D03FB84D-AF2A-461A-B46F-DD7B3F5826B6}" dt="2021-05-26T13:41:45.593" v="0" actId="20577"/>
          <ac:spMkLst>
            <pc:docMk/>
            <pc:sldMk cId="3825174403" sldId="288"/>
            <ac:spMk id="2" creationId="{429C049A-7F2A-BC47-B9C2-0C6CE4CD201C}"/>
          </ac:spMkLst>
        </pc:spChg>
      </pc:sldChg>
      <pc:sldChg chg="addSp delSp">
        <pc:chgData name="Desarrollo Curricular" userId="" providerId="" clId="Web-{D03FB84D-AF2A-461A-B46F-DD7B3F5826B6}" dt="2021-05-26T13:42:13.562" v="5"/>
        <pc:sldMkLst>
          <pc:docMk/>
          <pc:sldMk cId="2866921917" sldId="563"/>
        </pc:sldMkLst>
        <pc:spChg chg="add del">
          <ac:chgData name="Desarrollo Curricular" userId="" providerId="" clId="Web-{D03FB84D-AF2A-461A-B46F-DD7B3F5826B6}" dt="2021-05-26T13:42:13.562" v="5"/>
          <ac:spMkLst>
            <pc:docMk/>
            <pc:sldMk cId="2866921917" sldId="563"/>
            <ac:spMk id="3" creationId="{510C7750-92C1-4B86-BEC3-F7F77A015369}"/>
          </ac:spMkLst>
        </pc:spChg>
        <pc:spChg chg="add del">
          <ac:chgData name="Desarrollo Curricular" userId="" providerId="" clId="Web-{D03FB84D-AF2A-461A-B46F-DD7B3F5826B6}" dt="2021-05-26T13:42:10.109" v="4"/>
          <ac:spMkLst>
            <pc:docMk/>
            <pc:sldMk cId="2866921917" sldId="563"/>
            <ac:spMk id="4" creationId="{E7D933D2-DD93-46CE-A7F9-DD0D45489857}"/>
          </ac:spMkLst>
        </pc:spChg>
      </pc:sldChg>
      <pc:sldChg chg="addSp">
        <pc:chgData name="Desarrollo Curricular" userId="" providerId="" clId="Web-{D03FB84D-AF2A-461A-B46F-DD7B3F5826B6}" dt="2021-05-26T13:42:31.625" v="6"/>
        <pc:sldMkLst>
          <pc:docMk/>
          <pc:sldMk cId="1026487" sldId="564"/>
        </pc:sldMkLst>
        <pc:spChg chg="add">
          <ac:chgData name="Desarrollo Curricular" userId="" providerId="" clId="Web-{D03FB84D-AF2A-461A-B46F-DD7B3F5826B6}" dt="2021-05-26T13:42:31.625" v="6"/>
          <ac:spMkLst>
            <pc:docMk/>
            <pc:sldMk cId="1026487" sldId="564"/>
            <ac:spMk id="3" creationId="{BC057E80-EF45-4BFA-81AB-236A4564C5A5}"/>
          </ac:spMkLst>
        </pc:spChg>
      </pc:sldChg>
      <pc:sldChg chg="addSp delSp modSp add ord replId">
        <pc:chgData name="Desarrollo Curricular" userId="" providerId="" clId="Web-{D03FB84D-AF2A-461A-B46F-DD7B3F5826B6}" dt="2021-05-26T13:43:00.766" v="14" actId="20577"/>
        <pc:sldMkLst>
          <pc:docMk/>
          <pc:sldMk cId="3657153734" sldId="625"/>
        </pc:sldMkLst>
        <pc:spChg chg="add del mod">
          <ac:chgData name="Desarrollo Curricular" userId="" providerId="" clId="Web-{D03FB84D-AF2A-461A-B46F-DD7B3F5826B6}" dt="2021-05-26T13:42:53.641" v="12"/>
          <ac:spMkLst>
            <pc:docMk/>
            <pc:sldMk cId="3657153734" sldId="625"/>
            <ac:spMk id="2" creationId="{C41C7A3F-DDF6-48FE-96D5-11DA799F028A}"/>
          </ac:spMkLst>
        </pc:spChg>
        <pc:spChg chg="mod">
          <ac:chgData name="Desarrollo Curricular" userId="" providerId="" clId="Web-{D03FB84D-AF2A-461A-B46F-DD7B3F5826B6}" dt="2021-05-26T13:43:00.766" v="14" actId="20577"/>
          <ac:spMkLst>
            <pc:docMk/>
            <pc:sldMk cId="3657153734" sldId="625"/>
            <ac:spMk id="3" creationId="{7279C2AC-66F9-4C8F-929B-40A387D8CCE2}"/>
          </ac:spMkLst>
        </pc:spChg>
      </pc:sldChg>
    </pc:docChg>
  </pc:docChgLst>
  <pc:docChgLst>
    <pc:chgData name="Desarrollo Curricular" clId="Web-{C2B50EEA-BAD8-44DE-A2B6-B919F7A948D0}"/>
    <pc:docChg chg="modSld">
      <pc:chgData name="Desarrollo Curricular" userId="" providerId="" clId="Web-{C2B50EEA-BAD8-44DE-A2B6-B919F7A948D0}" dt="2021-06-05T02:42:57.819" v="9" actId="20577"/>
      <pc:docMkLst>
        <pc:docMk/>
      </pc:docMkLst>
      <pc:sldChg chg="modSp">
        <pc:chgData name="Desarrollo Curricular" userId="" providerId="" clId="Web-{C2B50EEA-BAD8-44DE-A2B6-B919F7A948D0}" dt="2021-06-05T02:42:50.897" v="5" actId="20577"/>
        <pc:sldMkLst>
          <pc:docMk/>
          <pc:sldMk cId="1834265078" sldId="620"/>
        </pc:sldMkLst>
        <pc:spChg chg="mod">
          <ac:chgData name="Desarrollo Curricular" userId="" providerId="" clId="Web-{C2B50EEA-BAD8-44DE-A2B6-B919F7A948D0}" dt="2021-06-05T02:42:50.897" v="5" actId="20577"/>
          <ac:spMkLst>
            <pc:docMk/>
            <pc:sldMk cId="1834265078" sldId="620"/>
            <ac:spMk id="3" creationId="{7279C2AC-66F9-4C8F-929B-40A387D8CCE2}"/>
          </ac:spMkLst>
        </pc:spChg>
      </pc:sldChg>
      <pc:sldChg chg="modSp">
        <pc:chgData name="Desarrollo Curricular" userId="" providerId="" clId="Web-{C2B50EEA-BAD8-44DE-A2B6-B919F7A948D0}" dt="2021-06-05T02:42:57.819" v="9" actId="20577"/>
        <pc:sldMkLst>
          <pc:docMk/>
          <pc:sldMk cId="963236813" sldId="621"/>
        </pc:sldMkLst>
        <pc:spChg chg="mod">
          <ac:chgData name="Desarrollo Curricular" userId="" providerId="" clId="Web-{C2B50EEA-BAD8-44DE-A2B6-B919F7A948D0}" dt="2021-06-05T02:42:57.819" v="9" actId="20577"/>
          <ac:spMkLst>
            <pc:docMk/>
            <pc:sldMk cId="963236813" sldId="621"/>
            <ac:spMk id="3" creationId="{A0A05108-6537-D24C-A3B6-E057CF557277}"/>
          </ac:spMkLst>
        </pc:spChg>
      </pc:sldChg>
    </pc:docChg>
  </pc:docChgLst>
  <pc:docChgLst>
    <pc:chgData name="Desarrollo Curricular" clId="Web-{E1BD9046-ADBE-4791-90D3-255924FFE5AD}"/>
    <pc:docChg chg="delSld modSld">
      <pc:chgData name="Desarrollo Curricular" userId="" providerId="" clId="Web-{E1BD9046-ADBE-4791-90D3-255924FFE5AD}" dt="2021-05-31T22:24:23.656" v="1"/>
      <pc:docMkLst>
        <pc:docMk/>
      </pc:docMkLst>
      <pc:sldChg chg="delSp">
        <pc:chgData name="Desarrollo Curricular" userId="" providerId="" clId="Web-{E1BD9046-ADBE-4791-90D3-255924FFE5AD}" dt="2021-05-31T22:24:23.656" v="1"/>
        <pc:sldMkLst>
          <pc:docMk/>
          <pc:sldMk cId="2866921917" sldId="563"/>
        </pc:sldMkLst>
        <pc:spChg chg="del">
          <ac:chgData name="Desarrollo Curricular" userId="" providerId="" clId="Web-{E1BD9046-ADBE-4791-90D3-255924FFE5AD}" dt="2021-05-31T22:24:23.656" v="1"/>
          <ac:spMkLst>
            <pc:docMk/>
            <pc:sldMk cId="2866921917" sldId="563"/>
            <ac:spMk id="3" creationId="{510FA6F5-77D4-D245-A373-981E07E592A9}"/>
          </ac:spMkLst>
        </pc:spChg>
      </pc:sldChg>
      <pc:sldChg chg="del">
        <pc:chgData name="Desarrollo Curricular" userId="" providerId="" clId="Web-{E1BD9046-ADBE-4791-90D3-255924FFE5AD}" dt="2021-05-31T22:24:16.796" v="0"/>
        <pc:sldMkLst>
          <pc:docMk/>
          <pc:sldMk cId="3657153734" sldId="6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B13FF-DAD0-4A57-BC88-3ADCEDB569DD}" type="datetimeFigureOut">
              <a:rPr lang="es-PE" smtClean="0"/>
              <a:t>20/07/2021</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F7BF2-E25C-416F-B974-26A2DDEA6F90}" type="slidenum">
              <a:rPr lang="es-PE" smtClean="0"/>
              <a:t>‹Nº›</a:t>
            </a:fld>
            <a:endParaRPr lang="es-PE"/>
          </a:p>
        </p:txBody>
      </p:sp>
    </p:spTree>
    <p:extLst>
      <p:ext uri="{BB962C8B-B14F-4D97-AF65-F5344CB8AC3E}">
        <p14:creationId xmlns:p14="http://schemas.microsoft.com/office/powerpoint/2010/main" val="3185365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sin imagen">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5055042" cy="1890241"/>
          </a:xfrm>
          <a:prstGeom prst="rect">
            <a:avLst/>
          </a:prstGeom>
        </p:spPr>
        <p:txBody>
          <a:bodyPr lIns="0" tIns="0" rIns="0" bIns="0">
            <a:noAutofit/>
          </a:bodyPr>
          <a:lstStyle>
            <a:lvl1pPr marL="0" indent="0">
              <a:lnSpc>
                <a:spcPct val="100000"/>
              </a:lnSpc>
              <a:buNone/>
              <a:defRPr sz="5000" b="1" spc="0">
                <a:solidFill>
                  <a:srgbClr val="FFC922"/>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grpSp>
        <p:nvGrpSpPr>
          <p:cNvPr id="15" name="Grupo 14">
            <a:extLst>
              <a:ext uri="{FF2B5EF4-FFF2-40B4-BE49-F238E27FC236}">
                <a16:creationId xmlns:a16="http://schemas.microsoft.com/office/drawing/2014/main" id="{47577362-9D0F-8643-8DBD-5F4EFAC5F2CD}"/>
              </a:ext>
            </a:extLst>
          </p:cNvPr>
          <p:cNvGrpSpPr/>
          <p:nvPr/>
        </p:nvGrpSpPr>
        <p:grpSpPr>
          <a:xfrm>
            <a:off x="381000" y="1913698"/>
            <a:ext cx="490972" cy="438507"/>
            <a:chOff x="692987" y="1092326"/>
            <a:chExt cx="490972" cy="438507"/>
          </a:xfrm>
        </p:grpSpPr>
        <p:sp>
          <p:nvSpPr>
            <p:cNvPr id="22" name="Rectángulo 21">
              <a:extLst>
                <a:ext uri="{FF2B5EF4-FFF2-40B4-BE49-F238E27FC236}">
                  <a16:creationId xmlns:a16="http://schemas.microsoft.com/office/drawing/2014/main" id="{29A2D926-63FC-714D-87A6-1AB8BF4DD985}"/>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3" name="Rectángulo 22">
              <a:extLst>
                <a:ext uri="{FF2B5EF4-FFF2-40B4-BE49-F238E27FC236}">
                  <a16:creationId xmlns:a16="http://schemas.microsoft.com/office/drawing/2014/main" id="{6F29BC49-3B20-A54D-9DEC-B16A707F6EF2}"/>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4" name="Rectángulo 23">
              <a:extLst>
                <a:ext uri="{FF2B5EF4-FFF2-40B4-BE49-F238E27FC236}">
                  <a16:creationId xmlns:a16="http://schemas.microsoft.com/office/drawing/2014/main" id="{937EB12D-8E34-A04B-B667-D0DAEA400D73}"/>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25" name="Imagen 24" descr="Imagen que contiene Icono&#10;&#10;Descripción generada automáticamente">
            <a:extLst>
              <a:ext uri="{FF2B5EF4-FFF2-40B4-BE49-F238E27FC236}">
                <a16:creationId xmlns:a16="http://schemas.microsoft.com/office/drawing/2014/main" id="{A14E9BB1-7723-AD4F-84EB-C4F8B3E2A430}"/>
              </a:ext>
            </a:extLst>
          </p:cNvPr>
          <p:cNvPicPr>
            <a:picLocks noChangeAspect="1"/>
          </p:cNvPicPr>
          <p:nvPr/>
        </p:nvPicPr>
        <p:blipFill>
          <a:blip r:embed="rId2"/>
          <a:stretch>
            <a:fillRect/>
          </a:stretch>
        </p:blipFill>
        <p:spPr>
          <a:xfrm>
            <a:off x="11153914" y="5429250"/>
            <a:ext cx="542647" cy="896937"/>
          </a:xfrm>
          <a:prstGeom prst="rect">
            <a:avLst/>
          </a:prstGeom>
        </p:spPr>
      </p:pic>
      <p:sp>
        <p:nvSpPr>
          <p:cNvPr id="10" name="Marcador de número de diapositiva 6">
            <a:extLst>
              <a:ext uri="{FF2B5EF4-FFF2-40B4-BE49-F238E27FC236}">
                <a16:creationId xmlns:a16="http://schemas.microsoft.com/office/drawing/2014/main" id="{C983230A-D192-6742-81C7-4245B8E4EBA7}"/>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‹Nº›</a:t>
            </a:fld>
            <a:endParaRPr lang="es-PE"/>
          </a:p>
        </p:txBody>
      </p:sp>
    </p:spTree>
    <p:extLst>
      <p:ext uri="{BB962C8B-B14F-4D97-AF65-F5344CB8AC3E}">
        <p14:creationId xmlns:p14="http://schemas.microsoft.com/office/powerpoint/2010/main" val="289227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sp>
        <p:nvSpPr>
          <p:cNvPr id="6" name="Marcador de texto 7">
            <a:extLst>
              <a:ext uri="{FF2B5EF4-FFF2-40B4-BE49-F238E27FC236}">
                <a16:creationId xmlns:a16="http://schemas.microsoft.com/office/drawing/2014/main" id="{47CAAA53-8FBB-41A3-92A8-1911E50848D6}"/>
              </a:ext>
            </a:extLst>
          </p:cNvPr>
          <p:cNvSpPr>
            <a:spLocks noGrp="1"/>
          </p:cNvSpPr>
          <p:nvPr>
            <p:ph type="body" sz="quarter" idx="16" hasCustomPrompt="1"/>
          </p:nvPr>
        </p:nvSpPr>
        <p:spPr>
          <a:xfrm>
            <a:off x="2368064" y="2147077"/>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7" name="Marcador de texto 7">
            <a:extLst>
              <a:ext uri="{FF2B5EF4-FFF2-40B4-BE49-F238E27FC236}">
                <a16:creationId xmlns:a16="http://schemas.microsoft.com/office/drawing/2014/main" id="{826A7C83-3069-44DD-A398-08B0D14E8235}"/>
              </a:ext>
            </a:extLst>
          </p:cNvPr>
          <p:cNvSpPr>
            <a:spLocks noGrp="1"/>
          </p:cNvSpPr>
          <p:nvPr>
            <p:ph type="body" sz="quarter" idx="17" hasCustomPrompt="1"/>
          </p:nvPr>
        </p:nvSpPr>
        <p:spPr>
          <a:xfrm>
            <a:off x="2368063" y="2805094"/>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8" name="Marcador de texto 7">
            <a:extLst>
              <a:ext uri="{FF2B5EF4-FFF2-40B4-BE49-F238E27FC236}">
                <a16:creationId xmlns:a16="http://schemas.microsoft.com/office/drawing/2014/main" id="{9D881B3C-CDB5-4433-B316-06801EAA45DC}"/>
              </a:ext>
            </a:extLst>
          </p:cNvPr>
          <p:cNvSpPr>
            <a:spLocks noGrp="1"/>
          </p:cNvSpPr>
          <p:nvPr>
            <p:ph type="body" sz="quarter" idx="18" hasCustomPrompt="1"/>
          </p:nvPr>
        </p:nvSpPr>
        <p:spPr>
          <a:xfrm>
            <a:off x="2368062" y="3459296"/>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9" name="Marcador de texto 7">
            <a:extLst>
              <a:ext uri="{FF2B5EF4-FFF2-40B4-BE49-F238E27FC236}">
                <a16:creationId xmlns:a16="http://schemas.microsoft.com/office/drawing/2014/main" id="{F7642A24-D4C4-4612-ACCF-5C60B428DBAF}"/>
              </a:ext>
            </a:extLst>
          </p:cNvPr>
          <p:cNvSpPr>
            <a:spLocks noGrp="1"/>
          </p:cNvSpPr>
          <p:nvPr>
            <p:ph type="body" sz="quarter" idx="19" hasCustomPrompt="1"/>
          </p:nvPr>
        </p:nvSpPr>
        <p:spPr>
          <a:xfrm>
            <a:off x="2368061" y="4113499"/>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10" name="Marcador de texto 7">
            <a:extLst>
              <a:ext uri="{FF2B5EF4-FFF2-40B4-BE49-F238E27FC236}">
                <a16:creationId xmlns:a16="http://schemas.microsoft.com/office/drawing/2014/main" id="{60431D2B-484E-44E2-ABD2-0B87F4D73EB7}"/>
              </a:ext>
            </a:extLst>
          </p:cNvPr>
          <p:cNvSpPr>
            <a:spLocks noGrp="1"/>
          </p:cNvSpPr>
          <p:nvPr>
            <p:ph type="body" sz="quarter" idx="20" hasCustomPrompt="1"/>
          </p:nvPr>
        </p:nvSpPr>
        <p:spPr>
          <a:xfrm>
            <a:off x="2368060" y="4764971"/>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28" name="Marcador de texto 7">
            <a:extLst>
              <a:ext uri="{FF2B5EF4-FFF2-40B4-BE49-F238E27FC236}">
                <a16:creationId xmlns:a16="http://schemas.microsoft.com/office/drawing/2014/main" id="{AD71FEAD-3BC7-CB4F-824E-5B59A48A29EA}"/>
              </a:ext>
            </a:extLst>
          </p:cNvPr>
          <p:cNvSpPr>
            <a:spLocks noGrp="1"/>
          </p:cNvSpPr>
          <p:nvPr>
            <p:ph type="body" sz="quarter" idx="21" hasCustomPrompt="1"/>
          </p:nvPr>
        </p:nvSpPr>
        <p:spPr>
          <a:xfrm>
            <a:off x="492733" y="2148831"/>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01</a:t>
            </a:r>
          </a:p>
        </p:txBody>
      </p:sp>
      <p:sp>
        <p:nvSpPr>
          <p:cNvPr id="30" name="Marcador de texto 7">
            <a:extLst>
              <a:ext uri="{FF2B5EF4-FFF2-40B4-BE49-F238E27FC236}">
                <a16:creationId xmlns:a16="http://schemas.microsoft.com/office/drawing/2014/main" id="{2F85DAD7-4A53-4F4F-96A5-DA10B549492D}"/>
              </a:ext>
            </a:extLst>
          </p:cNvPr>
          <p:cNvSpPr>
            <a:spLocks noGrp="1"/>
          </p:cNvSpPr>
          <p:nvPr>
            <p:ph type="body" sz="quarter" idx="22" hasCustomPrompt="1"/>
          </p:nvPr>
        </p:nvSpPr>
        <p:spPr>
          <a:xfrm>
            <a:off x="492733" y="2806848"/>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02</a:t>
            </a:r>
          </a:p>
        </p:txBody>
      </p:sp>
      <p:sp>
        <p:nvSpPr>
          <p:cNvPr id="31" name="Marcador de texto 7">
            <a:extLst>
              <a:ext uri="{FF2B5EF4-FFF2-40B4-BE49-F238E27FC236}">
                <a16:creationId xmlns:a16="http://schemas.microsoft.com/office/drawing/2014/main" id="{08E9CB7C-D712-0B4A-A993-2B7F7A428CB1}"/>
              </a:ext>
            </a:extLst>
          </p:cNvPr>
          <p:cNvSpPr>
            <a:spLocks noGrp="1"/>
          </p:cNvSpPr>
          <p:nvPr>
            <p:ph type="body" sz="quarter" idx="23" hasCustomPrompt="1"/>
          </p:nvPr>
        </p:nvSpPr>
        <p:spPr>
          <a:xfrm>
            <a:off x="492733" y="3461050"/>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03</a:t>
            </a:r>
          </a:p>
        </p:txBody>
      </p:sp>
      <p:sp>
        <p:nvSpPr>
          <p:cNvPr id="32" name="Marcador de texto 7">
            <a:extLst>
              <a:ext uri="{FF2B5EF4-FFF2-40B4-BE49-F238E27FC236}">
                <a16:creationId xmlns:a16="http://schemas.microsoft.com/office/drawing/2014/main" id="{1D01B89D-7F4F-1041-B804-53CA6D06BCC7}"/>
              </a:ext>
            </a:extLst>
          </p:cNvPr>
          <p:cNvSpPr>
            <a:spLocks noGrp="1"/>
          </p:cNvSpPr>
          <p:nvPr>
            <p:ph type="body" sz="quarter" idx="24" hasCustomPrompt="1"/>
          </p:nvPr>
        </p:nvSpPr>
        <p:spPr>
          <a:xfrm>
            <a:off x="492733" y="4115253"/>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04</a:t>
            </a:r>
          </a:p>
        </p:txBody>
      </p:sp>
      <p:sp>
        <p:nvSpPr>
          <p:cNvPr id="33" name="Marcador de texto 7">
            <a:extLst>
              <a:ext uri="{FF2B5EF4-FFF2-40B4-BE49-F238E27FC236}">
                <a16:creationId xmlns:a16="http://schemas.microsoft.com/office/drawing/2014/main" id="{B0393092-4B6C-E741-B850-4962FF23D546}"/>
              </a:ext>
            </a:extLst>
          </p:cNvPr>
          <p:cNvSpPr>
            <a:spLocks noGrp="1"/>
          </p:cNvSpPr>
          <p:nvPr>
            <p:ph type="body" sz="quarter" idx="25" hasCustomPrompt="1"/>
          </p:nvPr>
        </p:nvSpPr>
        <p:spPr>
          <a:xfrm>
            <a:off x="492733" y="4766725"/>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05</a:t>
            </a:r>
          </a:p>
        </p:txBody>
      </p:sp>
      <p:pic>
        <p:nvPicPr>
          <p:cNvPr id="37" name="Imagen 36" descr="Imagen que contiene Texto&#10;&#10;Descripción generada automáticamente">
            <a:extLst>
              <a:ext uri="{FF2B5EF4-FFF2-40B4-BE49-F238E27FC236}">
                <a16:creationId xmlns:a16="http://schemas.microsoft.com/office/drawing/2014/main" id="{6477CFEA-FF50-8748-9B71-F6E2128B2CBE}"/>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8" name="Marcador de texto 2">
            <a:extLst>
              <a:ext uri="{FF2B5EF4-FFF2-40B4-BE49-F238E27FC236}">
                <a16:creationId xmlns:a16="http://schemas.microsoft.com/office/drawing/2014/main" id="{E3675A1A-C649-4A4F-836C-8AEB12490DEF}"/>
              </a:ext>
            </a:extLst>
          </p:cNvPr>
          <p:cNvSpPr>
            <a:spLocks noGrp="1"/>
          </p:cNvSpPr>
          <p:nvPr>
            <p:ph type="body" sz="quarter" idx="14" hasCustomPrompt="1"/>
          </p:nvPr>
        </p:nvSpPr>
        <p:spPr>
          <a:xfrm>
            <a:off x="453969" y="1187179"/>
            <a:ext cx="11242726"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Contenido temático (Stag Negrita, 30 pts.)</a:t>
            </a:r>
          </a:p>
        </p:txBody>
      </p:sp>
      <p:sp>
        <p:nvSpPr>
          <p:cNvPr id="16" name="Rectángulo 15">
            <a:extLst>
              <a:ext uri="{FF2B5EF4-FFF2-40B4-BE49-F238E27FC236}">
                <a16:creationId xmlns:a16="http://schemas.microsoft.com/office/drawing/2014/main" id="{DFC6BB74-BFE3-C04C-BD9B-05E97D4CA234}"/>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1" name="Marcador de texto 7">
            <a:extLst>
              <a:ext uri="{FF2B5EF4-FFF2-40B4-BE49-F238E27FC236}">
                <a16:creationId xmlns:a16="http://schemas.microsoft.com/office/drawing/2014/main" id="{D46D1CB0-2E80-014D-B0C9-21EADCD9A1B8}"/>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43559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n completa">
    <p:spTree>
      <p:nvGrpSpPr>
        <p:cNvPr id="1" name=""/>
        <p:cNvGrpSpPr/>
        <p:nvPr/>
      </p:nvGrpSpPr>
      <p:grpSpPr>
        <a:xfrm>
          <a:off x="0" y="0"/>
          <a:ext cx="0" cy="0"/>
          <a:chOff x="0" y="0"/>
          <a:chExt cx="0" cy="0"/>
        </a:xfrm>
      </p:grpSpPr>
      <p:sp>
        <p:nvSpPr>
          <p:cNvPr id="8" name="Marcador de posición de imagen 3">
            <a:extLst>
              <a:ext uri="{FF2B5EF4-FFF2-40B4-BE49-F238E27FC236}">
                <a16:creationId xmlns:a16="http://schemas.microsoft.com/office/drawing/2014/main" id="{42D4E7F3-8D64-4210-ABC8-D6A9E3504B8E}"/>
              </a:ext>
            </a:extLst>
          </p:cNvPr>
          <p:cNvSpPr>
            <a:spLocks noGrp="1"/>
          </p:cNvSpPr>
          <p:nvPr>
            <p:ph type="pic" sz="quarter" idx="10" hasCustomPrompt="1"/>
          </p:nvPr>
        </p:nvSpPr>
        <p:spPr>
          <a:xfrm>
            <a:off x="0" y="0"/>
            <a:ext cx="12192000" cy="6858000"/>
          </a:xfrm>
          <a:prstGeom prst="rect">
            <a:avLst/>
          </a:prstGeom>
        </p:spPr>
        <p:txBody>
          <a:bodyPr lIns="360000" tIns="396000" rIns="72000"/>
          <a:lstStyle>
            <a:lvl1pPr marL="0" indent="0">
              <a:lnSpc>
                <a:spcPct val="70000"/>
              </a:lnSpc>
              <a:buNone/>
              <a:defRPr b="1">
                <a:solidFill>
                  <a:schemeClr val="bg1">
                    <a:lumMod val="65000"/>
                  </a:schemeClr>
                </a:solidFill>
                <a:latin typeface="Arial" panose="020B0604020202020204" pitchFamily="34" charset="0"/>
                <a:cs typeface="Arial" panose="020B0604020202020204" pitchFamily="34" charset="0"/>
              </a:defRPr>
            </a:lvl1pPr>
          </a:lstStyle>
          <a:p>
            <a:r>
              <a:rPr lang="es-PE" b="1" dirty="0">
                <a:latin typeface="Arial" panose="020B0604020202020204" pitchFamily="34" charset="0"/>
                <a:cs typeface="Arial" panose="020B0604020202020204" pitchFamily="34" charset="0"/>
              </a:rPr>
              <a:t>Coloca aquí la imagen a tamaño completo</a:t>
            </a:r>
          </a:p>
        </p:txBody>
      </p:sp>
    </p:spTree>
    <p:extLst>
      <p:ext uri="{BB962C8B-B14F-4D97-AF65-F5344CB8AC3E}">
        <p14:creationId xmlns:p14="http://schemas.microsoft.com/office/powerpoint/2010/main" val="3634052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ctividad virtual">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14B87943-1FB8-4769-955B-E9CB04115AF3}"/>
              </a:ext>
            </a:extLst>
          </p:cNvPr>
          <p:cNvSpPr txBox="1"/>
          <p:nvPr/>
        </p:nvSpPr>
        <p:spPr>
          <a:xfrm>
            <a:off x="490899" y="2245242"/>
            <a:ext cx="1431316" cy="1015663"/>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Tipo de</a:t>
            </a:r>
          </a:p>
          <a:p>
            <a:r>
              <a:rPr lang="es-PE" sz="2200" b="1" dirty="0">
                <a:solidFill>
                  <a:srgbClr val="6E00EC"/>
                </a:solidFill>
                <a:latin typeface="Arial" panose="020B0604020202020204" pitchFamily="34" charset="0"/>
                <a:cs typeface="Arial" panose="020B0604020202020204" pitchFamily="34" charset="0"/>
              </a:rPr>
              <a:t>actividad</a:t>
            </a:r>
          </a:p>
          <a:p>
            <a:endParaRPr lang="es-PE" sz="2200" b="1" dirty="0">
              <a:solidFill>
                <a:srgbClr val="6E00EC"/>
              </a:solidFill>
              <a:latin typeface="Arial" panose="020B0604020202020204" pitchFamily="34" charset="0"/>
              <a:cs typeface="Arial" panose="020B0604020202020204" pitchFamily="34" charset="0"/>
            </a:endParaRPr>
          </a:p>
        </p:txBody>
      </p:sp>
      <p:sp>
        <p:nvSpPr>
          <p:cNvPr id="14" name="Marcador de texto 7">
            <a:extLst>
              <a:ext uri="{FF2B5EF4-FFF2-40B4-BE49-F238E27FC236}">
                <a16:creationId xmlns:a16="http://schemas.microsoft.com/office/drawing/2014/main" id="{E3985964-552D-456B-8687-3F8C9FF5803B}"/>
              </a:ext>
            </a:extLst>
          </p:cNvPr>
          <p:cNvSpPr>
            <a:spLocks noGrp="1"/>
          </p:cNvSpPr>
          <p:nvPr>
            <p:ph type="body" sz="quarter" idx="16" hasCustomPrompt="1"/>
          </p:nvPr>
        </p:nvSpPr>
        <p:spPr>
          <a:xfrm>
            <a:off x="3597656" y="2270163"/>
            <a:ext cx="8099044" cy="1246757"/>
          </a:xfrm>
          <a:prstGeom prst="rect">
            <a:avLst/>
          </a:prstGeom>
        </p:spPr>
        <p:txBody>
          <a:bodyPr lIns="0" tIns="0" rIns="0" bIns="0"/>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Foro, chat, wiki, tarea, encuesta, etc</a:t>
            </a:r>
          </a:p>
        </p:txBody>
      </p:sp>
      <p:cxnSp>
        <p:nvCxnSpPr>
          <p:cNvPr id="15" name="Conector recto 14">
            <a:extLst>
              <a:ext uri="{FF2B5EF4-FFF2-40B4-BE49-F238E27FC236}">
                <a16:creationId xmlns:a16="http://schemas.microsoft.com/office/drawing/2014/main" id="{7E2AB021-47E2-4C09-A142-FF5F86A218CF}"/>
              </a:ext>
            </a:extLst>
          </p:cNvPr>
          <p:cNvCxnSpPr/>
          <p:nvPr/>
        </p:nvCxnSpPr>
        <p:spPr>
          <a:xfrm>
            <a:off x="490899" y="2162907"/>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17" name="Marcador de texto 7">
            <a:extLst>
              <a:ext uri="{FF2B5EF4-FFF2-40B4-BE49-F238E27FC236}">
                <a16:creationId xmlns:a16="http://schemas.microsoft.com/office/drawing/2014/main" id="{E330D9CB-693C-4F86-80C5-4C8A8F422099}"/>
              </a:ext>
            </a:extLst>
          </p:cNvPr>
          <p:cNvSpPr>
            <a:spLocks noGrp="1"/>
          </p:cNvSpPr>
          <p:nvPr>
            <p:ph type="body" sz="quarter" idx="18" hasCustomPrompt="1"/>
          </p:nvPr>
        </p:nvSpPr>
        <p:spPr>
          <a:xfrm>
            <a:off x="3597656" y="4074067"/>
            <a:ext cx="8099044" cy="124675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Escribir instrucciones para el estudiante</a:t>
            </a:r>
          </a:p>
        </p:txBody>
      </p:sp>
      <p:cxnSp>
        <p:nvCxnSpPr>
          <p:cNvPr id="18" name="Conector recto 17">
            <a:extLst>
              <a:ext uri="{FF2B5EF4-FFF2-40B4-BE49-F238E27FC236}">
                <a16:creationId xmlns:a16="http://schemas.microsoft.com/office/drawing/2014/main" id="{90AE6BCA-E285-48C6-A8C0-FADD14FF689A}"/>
              </a:ext>
            </a:extLst>
          </p:cNvPr>
          <p:cNvCxnSpPr/>
          <p:nvPr/>
        </p:nvCxnSpPr>
        <p:spPr>
          <a:xfrm>
            <a:off x="490899" y="3966811"/>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2C2C5C6E-D7AA-41F9-8B8A-15D47BEF2173}"/>
              </a:ext>
            </a:extLst>
          </p:cNvPr>
          <p:cNvSpPr txBox="1"/>
          <p:nvPr/>
        </p:nvSpPr>
        <p:spPr>
          <a:xfrm>
            <a:off x="492733" y="4077565"/>
            <a:ext cx="1878991" cy="338554"/>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Indicaciones</a:t>
            </a:r>
          </a:p>
        </p:txBody>
      </p:sp>
      <p:sp>
        <p:nvSpPr>
          <p:cNvPr id="19" name="Marcador de texto 2">
            <a:extLst>
              <a:ext uri="{FF2B5EF4-FFF2-40B4-BE49-F238E27FC236}">
                <a16:creationId xmlns:a16="http://schemas.microsoft.com/office/drawing/2014/main" id="{5957DB05-C8C1-EA45-9073-6DB6691F1331}"/>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Actividad Virtual</a:t>
            </a:r>
          </a:p>
        </p:txBody>
      </p:sp>
      <p:pic>
        <p:nvPicPr>
          <p:cNvPr id="24" name="Imagen 23" descr="Imagen que contiene Texto&#10;&#10;Descripción generada automáticamente">
            <a:extLst>
              <a:ext uri="{FF2B5EF4-FFF2-40B4-BE49-F238E27FC236}">
                <a16:creationId xmlns:a16="http://schemas.microsoft.com/office/drawing/2014/main" id="{19753B76-7A4B-6C48-A8BA-52657E001E85}"/>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2" name="Rectángulo 1">
            <a:extLst>
              <a:ext uri="{FF2B5EF4-FFF2-40B4-BE49-F238E27FC236}">
                <a16:creationId xmlns:a16="http://schemas.microsoft.com/office/drawing/2014/main" id="{08FDE73D-1B64-3E41-9E45-07ECF9AA64FF}"/>
              </a:ext>
            </a:extLst>
          </p:cNvPr>
          <p:cNvSpPr/>
          <p:nvPr/>
        </p:nvSpPr>
        <p:spPr>
          <a:xfrm>
            <a:off x="3192327" y="2216339"/>
            <a:ext cx="375424" cy="461665"/>
          </a:xfrm>
          <a:prstGeom prst="rect">
            <a:avLst/>
          </a:prstGeom>
        </p:spPr>
        <p:txBody>
          <a:bodyPr wrap="none">
            <a:spAutoFit/>
          </a:bodyPr>
          <a:lstStyle/>
          <a:p>
            <a:r>
              <a:rPr lang="es-PE" sz="2400" b="0" i="0" dirty="0">
                <a:effectLst/>
                <a:latin typeface="Source Sans Pro" panose="020B0503030403020204" pitchFamily="34" charset="0"/>
              </a:rPr>
              <a:t>→</a:t>
            </a:r>
          </a:p>
        </p:txBody>
      </p:sp>
      <p:sp>
        <p:nvSpPr>
          <p:cNvPr id="30" name="Rectángulo 29">
            <a:extLst>
              <a:ext uri="{FF2B5EF4-FFF2-40B4-BE49-F238E27FC236}">
                <a16:creationId xmlns:a16="http://schemas.microsoft.com/office/drawing/2014/main" id="{AC575F4F-79C8-7849-9E3B-E602113B9BB3}"/>
              </a:ext>
            </a:extLst>
          </p:cNvPr>
          <p:cNvSpPr/>
          <p:nvPr/>
        </p:nvSpPr>
        <p:spPr>
          <a:xfrm>
            <a:off x="3192327" y="3949164"/>
            <a:ext cx="375424" cy="461665"/>
          </a:xfrm>
          <a:prstGeom prst="rect">
            <a:avLst/>
          </a:prstGeom>
        </p:spPr>
        <p:txBody>
          <a:bodyPr wrap="square">
            <a:spAutoFit/>
          </a:bodyPr>
          <a:lstStyle/>
          <a:p>
            <a:r>
              <a:rPr lang="es-PE" sz="2400" b="0" i="0" dirty="0">
                <a:effectLst/>
                <a:latin typeface="Source Sans Pro" panose="020B0503030403020204" pitchFamily="34" charset="0"/>
              </a:rPr>
              <a:t>→</a:t>
            </a:r>
          </a:p>
        </p:txBody>
      </p:sp>
      <p:sp>
        <p:nvSpPr>
          <p:cNvPr id="16" name="Rectángulo 15">
            <a:extLst>
              <a:ext uri="{FF2B5EF4-FFF2-40B4-BE49-F238E27FC236}">
                <a16:creationId xmlns:a16="http://schemas.microsoft.com/office/drawing/2014/main" id="{21F64922-C078-EC4B-86EF-A949EFBDFC47}"/>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2" name="Marcador de texto 7">
            <a:extLst>
              <a:ext uri="{FF2B5EF4-FFF2-40B4-BE49-F238E27FC236}">
                <a16:creationId xmlns:a16="http://schemas.microsoft.com/office/drawing/2014/main" id="{AD20EEA8-6850-7B43-9529-E4EB0773D2A9}"/>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168086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ágenes">
    <p:bg>
      <p:bgPr>
        <a:solidFill>
          <a:schemeClr val="bg1"/>
        </a:solidFill>
        <a:effectLst/>
      </p:bgPr>
    </p:bg>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28AC3AE-71D5-6843-858D-451406361752}"/>
              </a:ext>
            </a:extLst>
          </p:cNvPr>
          <p:cNvSpPr/>
          <p:nvPr/>
        </p:nvSpPr>
        <p:spPr>
          <a:xfrm>
            <a:off x="471084"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Google Shape;111;p3">
            <a:extLst>
              <a:ext uri="{FF2B5EF4-FFF2-40B4-BE49-F238E27FC236}">
                <a16:creationId xmlns:a16="http://schemas.microsoft.com/office/drawing/2014/main" id="{7F59C428-0788-4243-8CD8-311685CC634A}"/>
              </a:ext>
            </a:extLst>
          </p:cNvPr>
          <p:cNvSpPr txBox="1"/>
          <p:nvPr/>
        </p:nvSpPr>
        <p:spPr>
          <a:xfrm>
            <a:off x="547916"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4" name="Marcador de posición de imagen 3">
            <a:extLst>
              <a:ext uri="{FF2B5EF4-FFF2-40B4-BE49-F238E27FC236}">
                <a16:creationId xmlns:a16="http://schemas.microsoft.com/office/drawing/2014/main" id="{AE038110-78E5-E642-ACE0-10CF44D33418}"/>
              </a:ext>
            </a:extLst>
          </p:cNvPr>
          <p:cNvSpPr>
            <a:spLocks noGrp="1"/>
          </p:cNvSpPr>
          <p:nvPr>
            <p:ph type="pic" sz="quarter" idx="17" hasCustomPrompt="1"/>
          </p:nvPr>
        </p:nvSpPr>
        <p:spPr>
          <a:xfrm>
            <a:off x="47205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7" name="Marcador de posición de imagen 3">
            <a:extLst>
              <a:ext uri="{FF2B5EF4-FFF2-40B4-BE49-F238E27FC236}">
                <a16:creationId xmlns:a16="http://schemas.microsoft.com/office/drawing/2014/main" id="{F3DABCA7-BEA6-9844-86A6-45D17A0C32CF}"/>
              </a:ext>
            </a:extLst>
          </p:cNvPr>
          <p:cNvSpPr>
            <a:spLocks noGrp="1"/>
          </p:cNvSpPr>
          <p:nvPr>
            <p:ph type="pic" sz="quarter" idx="18" hasCustomPrompt="1"/>
          </p:nvPr>
        </p:nvSpPr>
        <p:spPr>
          <a:xfrm>
            <a:off x="4294969"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28" name="Marcador de posición de imagen 3">
            <a:extLst>
              <a:ext uri="{FF2B5EF4-FFF2-40B4-BE49-F238E27FC236}">
                <a16:creationId xmlns:a16="http://schemas.microsoft.com/office/drawing/2014/main" id="{E885F80A-FB71-6540-A998-98E95FC5BBAC}"/>
              </a:ext>
            </a:extLst>
          </p:cNvPr>
          <p:cNvSpPr>
            <a:spLocks noGrp="1"/>
          </p:cNvSpPr>
          <p:nvPr>
            <p:ph type="pic" sz="quarter" idx="19" hasCustomPrompt="1"/>
          </p:nvPr>
        </p:nvSpPr>
        <p:spPr>
          <a:xfrm>
            <a:off x="811788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1" name="Rectángulo 10">
            <a:extLst>
              <a:ext uri="{FF2B5EF4-FFF2-40B4-BE49-F238E27FC236}">
                <a16:creationId xmlns:a16="http://schemas.microsoft.com/office/drawing/2014/main" id="{BDD2E90F-18B7-F240-923A-564F413DC78D}"/>
              </a:ext>
            </a:extLst>
          </p:cNvPr>
          <p:cNvSpPr/>
          <p:nvPr/>
        </p:nvSpPr>
        <p:spPr>
          <a:xfrm>
            <a:off x="4293998"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Google Shape;111;p3">
            <a:extLst>
              <a:ext uri="{FF2B5EF4-FFF2-40B4-BE49-F238E27FC236}">
                <a16:creationId xmlns:a16="http://schemas.microsoft.com/office/drawing/2014/main" id="{62FB9F50-825D-544C-A887-7B559FC7B557}"/>
              </a:ext>
            </a:extLst>
          </p:cNvPr>
          <p:cNvSpPr txBox="1"/>
          <p:nvPr/>
        </p:nvSpPr>
        <p:spPr>
          <a:xfrm>
            <a:off x="4370830"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3" name="Rectángulo 12">
            <a:extLst>
              <a:ext uri="{FF2B5EF4-FFF2-40B4-BE49-F238E27FC236}">
                <a16:creationId xmlns:a16="http://schemas.microsoft.com/office/drawing/2014/main" id="{61AE5997-E909-C347-B754-018F5C21CA69}"/>
              </a:ext>
            </a:extLst>
          </p:cNvPr>
          <p:cNvSpPr/>
          <p:nvPr/>
        </p:nvSpPr>
        <p:spPr>
          <a:xfrm>
            <a:off x="8116913"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Google Shape;111;p3">
            <a:extLst>
              <a:ext uri="{FF2B5EF4-FFF2-40B4-BE49-F238E27FC236}">
                <a16:creationId xmlns:a16="http://schemas.microsoft.com/office/drawing/2014/main" id="{944B1E38-EB70-574D-9D1B-95AC2DEE9604}"/>
              </a:ext>
            </a:extLst>
          </p:cNvPr>
          <p:cNvSpPr txBox="1"/>
          <p:nvPr/>
        </p:nvSpPr>
        <p:spPr>
          <a:xfrm>
            <a:off x="8193745"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2236356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c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407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cias">
    <p:bg>
      <p:bgPr>
        <a:solidFill>
          <a:srgbClr val="6E00EC"/>
        </a:solidFill>
        <a:effectLst/>
      </p:bgPr>
    </p:bg>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20B47F18-8282-4072-8896-CBBB4050D5CB}"/>
              </a:ext>
            </a:extLst>
          </p:cNvPr>
          <p:cNvSpPr>
            <a:spLocks noGrp="1"/>
          </p:cNvSpPr>
          <p:nvPr>
            <p:ph type="body" sz="quarter" idx="14" hasCustomPrompt="1"/>
          </p:nvPr>
        </p:nvSpPr>
        <p:spPr>
          <a:xfrm>
            <a:off x="422650" y="3049292"/>
            <a:ext cx="3312441" cy="759417"/>
          </a:xfrm>
          <a:prstGeom prst="rect">
            <a:avLst/>
          </a:prstGeom>
        </p:spPr>
        <p:txBody>
          <a:bodyPr lIns="0" tIns="0" rIns="0" bIns="0">
            <a:normAutofit/>
          </a:bodyPr>
          <a:lstStyle>
            <a:lvl1pPr marL="0" indent="0">
              <a:lnSpc>
                <a:spcPct val="80000"/>
              </a:lnSpc>
              <a:buNone/>
              <a:defRPr sz="6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Gracias</a:t>
            </a:r>
          </a:p>
        </p:txBody>
      </p:sp>
      <p:pic>
        <p:nvPicPr>
          <p:cNvPr id="5" name="Imagen 4" descr="Imagen que contiene Icono&#10;&#10;Descripción generada automáticamente">
            <a:extLst>
              <a:ext uri="{FF2B5EF4-FFF2-40B4-BE49-F238E27FC236}">
                <a16:creationId xmlns:a16="http://schemas.microsoft.com/office/drawing/2014/main" id="{3D533DAA-FD34-C44D-AFFD-EB30130B1080}"/>
              </a:ext>
            </a:extLst>
          </p:cNvPr>
          <p:cNvPicPr>
            <a:picLocks noChangeAspect="1"/>
          </p:cNvPicPr>
          <p:nvPr/>
        </p:nvPicPr>
        <p:blipFill>
          <a:blip r:embed="rId2"/>
          <a:stretch>
            <a:fillRect/>
          </a:stretch>
        </p:blipFill>
        <p:spPr>
          <a:xfrm>
            <a:off x="11136699" y="2980532"/>
            <a:ext cx="542647" cy="896937"/>
          </a:xfrm>
          <a:prstGeom prst="rect">
            <a:avLst/>
          </a:prstGeom>
        </p:spPr>
      </p:pic>
    </p:spTree>
    <p:extLst>
      <p:ext uri="{BB962C8B-B14F-4D97-AF65-F5344CB8AC3E}">
        <p14:creationId xmlns:p14="http://schemas.microsoft.com/office/powerpoint/2010/main" val="2384288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inal">
    <p:bg>
      <p:bgPr>
        <a:solidFill>
          <a:srgbClr val="6E00EC"/>
        </a:solidFill>
        <a:effectLst/>
      </p:bgPr>
    </p:bg>
    <p:spTree>
      <p:nvGrpSpPr>
        <p:cNvPr id="1" name=""/>
        <p:cNvGrpSpPr/>
        <p:nvPr/>
      </p:nvGrpSpPr>
      <p:grpSpPr>
        <a:xfrm>
          <a:off x="0" y="0"/>
          <a:ext cx="0" cy="0"/>
          <a:chOff x="0" y="0"/>
          <a:chExt cx="0" cy="0"/>
        </a:xfrm>
      </p:grpSpPr>
      <p:pic>
        <p:nvPicPr>
          <p:cNvPr id="3" name="Imagen 2" descr="Imagen que contiene Icono&#10;&#10;Descripción generada automáticamente">
            <a:extLst>
              <a:ext uri="{FF2B5EF4-FFF2-40B4-BE49-F238E27FC236}">
                <a16:creationId xmlns:a16="http://schemas.microsoft.com/office/drawing/2014/main" id="{E471EF36-3420-4544-9A0B-DAD992C3DD85}"/>
              </a:ext>
            </a:extLst>
          </p:cNvPr>
          <p:cNvPicPr>
            <a:picLocks noChangeAspect="1"/>
          </p:cNvPicPr>
          <p:nvPr/>
        </p:nvPicPr>
        <p:blipFill>
          <a:blip r:embed="rId2"/>
          <a:stretch>
            <a:fillRect/>
          </a:stretch>
        </p:blipFill>
        <p:spPr>
          <a:xfrm>
            <a:off x="5824676" y="2980531"/>
            <a:ext cx="542647" cy="896937"/>
          </a:xfrm>
          <a:prstGeom prst="rect">
            <a:avLst/>
          </a:prstGeom>
        </p:spPr>
      </p:pic>
    </p:spTree>
    <p:extLst>
      <p:ext uri="{BB962C8B-B14F-4D97-AF65-F5344CB8AC3E}">
        <p14:creationId xmlns:p14="http://schemas.microsoft.com/office/powerpoint/2010/main" val="3358140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inal 2">
    <p:bg>
      <p:bgPr>
        <a:solidFill>
          <a:srgbClr val="FFC922"/>
        </a:solidFill>
        <a:effectLst/>
      </p:bgPr>
    </p:bg>
    <p:spTree>
      <p:nvGrpSpPr>
        <p:cNvPr id="1" name=""/>
        <p:cNvGrpSpPr/>
        <p:nvPr/>
      </p:nvGrpSpPr>
      <p:grpSpPr>
        <a:xfrm>
          <a:off x="0" y="0"/>
          <a:ext cx="0" cy="0"/>
          <a:chOff x="0" y="0"/>
          <a:chExt cx="0" cy="0"/>
        </a:xfrm>
      </p:grpSpPr>
      <p:pic>
        <p:nvPicPr>
          <p:cNvPr id="4" name="Imagen 3" descr="Imagen que contiene Texto&#10;&#10;Descripción generada automáticamente">
            <a:extLst>
              <a:ext uri="{FF2B5EF4-FFF2-40B4-BE49-F238E27FC236}">
                <a16:creationId xmlns:a16="http://schemas.microsoft.com/office/drawing/2014/main" id="{39261317-FEBF-D64C-A841-19D161C8EAA0}"/>
              </a:ext>
            </a:extLst>
          </p:cNvPr>
          <p:cNvPicPr>
            <a:picLocks noChangeAspect="1"/>
          </p:cNvPicPr>
          <p:nvPr/>
        </p:nvPicPr>
        <p:blipFill>
          <a:blip r:embed="rId2"/>
          <a:stretch>
            <a:fillRect/>
          </a:stretch>
        </p:blipFill>
        <p:spPr>
          <a:xfrm>
            <a:off x="5825001" y="2980531"/>
            <a:ext cx="542322" cy="896400"/>
          </a:xfrm>
          <a:prstGeom prst="rect">
            <a:avLst/>
          </a:prstGeom>
        </p:spPr>
      </p:pic>
    </p:spTree>
    <p:extLst>
      <p:ext uri="{BB962C8B-B14F-4D97-AF65-F5344CB8AC3E}">
        <p14:creationId xmlns:p14="http://schemas.microsoft.com/office/powerpoint/2010/main" val="1677799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ortada con imagen 1">
    <p:bg>
      <p:bgPr>
        <a:solidFill>
          <a:srgbClr val="FFC922"/>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965915" cy="1890241"/>
          </a:xfrm>
          <a:prstGeom prst="rect">
            <a:avLst/>
          </a:prstGeom>
        </p:spPr>
        <p:txBody>
          <a:bodyPr lIns="0" tIns="0" rIns="0" bIns="0">
            <a:noAutofit/>
          </a:bodyPr>
          <a:lstStyle>
            <a:lvl1pPr marL="0" indent="0">
              <a:lnSpc>
                <a:spcPct val="100000"/>
              </a:lnSpc>
              <a:buNone/>
              <a:defRPr sz="5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10" name="Imagen 9" descr="Imagen que contiene Texto&#10;&#10;Descripción generada automáticamente">
            <a:extLst>
              <a:ext uri="{FF2B5EF4-FFF2-40B4-BE49-F238E27FC236}">
                <a16:creationId xmlns:a16="http://schemas.microsoft.com/office/drawing/2014/main" id="{E07A80E2-62D8-D647-9196-BBEA6A293572}"/>
              </a:ext>
            </a:extLst>
          </p:cNvPr>
          <p:cNvPicPr>
            <a:picLocks noChangeAspect="1"/>
          </p:cNvPicPr>
          <p:nvPr/>
        </p:nvPicPr>
        <p:blipFill>
          <a:blip r:embed="rId2"/>
          <a:stretch>
            <a:fillRect/>
          </a:stretch>
        </p:blipFill>
        <p:spPr>
          <a:xfrm>
            <a:off x="481008" y="392504"/>
            <a:ext cx="542647" cy="896938"/>
          </a:xfrm>
          <a:prstGeom prst="rect">
            <a:avLst/>
          </a:prstGeom>
        </p:spPr>
      </p:pic>
      <p:sp>
        <p:nvSpPr>
          <p:cNvPr id="7" name="Marcador de número de diapositiva 6">
            <a:extLst>
              <a:ext uri="{FF2B5EF4-FFF2-40B4-BE49-F238E27FC236}">
                <a16:creationId xmlns:a16="http://schemas.microsoft.com/office/drawing/2014/main" id="{4D36BEFA-9913-2647-9CB4-ADF4C64196FD}"/>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tx1"/>
                </a:solidFill>
                <a:latin typeface="Arial" panose="020B0604020202020204" pitchFamily="34" charset="0"/>
                <a:cs typeface="Arial" panose="020B0604020202020204" pitchFamily="34" charset="0"/>
              </a:defRPr>
            </a:lvl1pPr>
          </a:lstStyle>
          <a:p>
            <a:fld id="{AE3E7D5E-43FC-DC40-A502-AD97ED5A1D44}" type="slidenum">
              <a:rPr lang="es-PE" smtClean="0"/>
              <a:t>‹Nº›</a:t>
            </a:fld>
            <a:endParaRPr lang="es-PE"/>
          </a:p>
        </p:txBody>
      </p:sp>
    </p:spTree>
    <p:extLst>
      <p:ext uri="{BB962C8B-B14F-4D97-AF65-F5344CB8AC3E}">
        <p14:creationId xmlns:p14="http://schemas.microsoft.com/office/powerpoint/2010/main" val="2041682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ortada con imagen 2">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609454" cy="1890241"/>
          </a:xfrm>
          <a:prstGeom prst="rect">
            <a:avLst/>
          </a:prstGeom>
        </p:spPr>
        <p:txBody>
          <a:bodyPr lIns="0" tIns="0" rIns="0" bIns="0">
            <a:noAutofit/>
          </a:bodyPr>
          <a:lstStyle>
            <a:lvl1pPr marL="0" indent="0">
              <a:lnSpc>
                <a:spcPct val="100000"/>
              </a:lnSpc>
              <a:buNone/>
              <a:defRPr sz="5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8" name="Imagen 7" descr="Imagen que contiene Icono&#10;&#10;Descripción generada automáticamente">
            <a:extLst>
              <a:ext uri="{FF2B5EF4-FFF2-40B4-BE49-F238E27FC236}">
                <a16:creationId xmlns:a16="http://schemas.microsoft.com/office/drawing/2014/main" id="{5C886C17-8946-4A4F-8D23-2FFDF620AD53}"/>
              </a:ext>
            </a:extLst>
          </p:cNvPr>
          <p:cNvPicPr>
            <a:picLocks noChangeAspect="1"/>
          </p:cNvPicPr>
          <p:nvPr/>
        </p:nvPicPr>
        <p:blipFill>
          <a:blip r:embed="rId2"/>
          <a:stretch>
            <a:fillRect/>
          </a:stretch>
        </p:blipFill>
        <p:spPr>
          <a:xfrm>
            <a:off x="483354" y="392504"/>
            <a:ext cx="542647" cy="896937"/>
          </a:xfrm>
          <a:prstGeom prst="rect">
            <a:avLst/>
          </a:prstGeom>
        </p:spPr>
      </p:pic>
      <p:sp>
        <p:nvSpPr>
          <p:cNvPr id="11" name="Marcador de número de diapositiva 6">
            <a:extLst>
              <a:ext uri="{FF2B5EF4-FFF2-40B4-BE49-F238E27FC236}">
                <a16:creationId xmlns:a16="http://schemas.microsoft.com/office/drawing/2014/main" id="{44FA2C51-5732-CA45-9D4F-9E392DA420B9}"/>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‹Nº›</a:t>
            </a:fld>
            <a:endParaRPr lang="es-PE"/>
          </a:p>
        </p:txBody>
      </p:sp>
    </p:spTree>
    <p:extLst>
      <p:ext uri="{BB962C8B-B14F-4D97-AF65-F5344CB8AC3E}">
        <p14:creationId xmlns:p14="http://schemas.microsoft.com/office/powerpoint/2010/main" val="118543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201486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3439559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ub título">
    <p:bg>
      <p:bgPr>
        <a:solidFill>
          <a:srgbClr val="6E00EC"/>
        </a:solidFill>
        <a:effectLst/>
      </p:bgPr>
    </p:bg>
    <p:spTree>
      <p:nvGrpSpPr>
        <p:cNvPr id="1" name=""/>
        <p:cNvGrpSpPr/>
        <p:nvPr/>
      </p:nvGrpSpPr>
      <p:grpSpPr>
        <a:xfrm>
          <a:off x="0" y="0"/>
          <a:ext cx="0" cy="0"/>
          <a:chOff x="0" y="0"/>
          <a:chExt cx="0" cy="0"/>
        </a:xfrm>
      </p:grpSpPr>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853584" y="1538759"/>
            <a:ext cx="6124528" cy="1890241"/>
          </a:xfrm>
          <a:prstGeom prst="rect">
            <a:avLst/>
          </a:prstGeom>
        </p:spPr>
        <p:txBody>
          <a:bodyPr lIns="0" tIns="0" rIns="0" bIns="0">
            <a:noAutofit/>
          </a:bodyPr>
          <a:lstStyle>
            <a:lvl1pPr marL="0" indent="0">
              <a:lnSpc>
                <a:spcPct val="100000"/>
              </a:lnSpc>
              <a:buNone/>
              <a:defRPr sz="4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708146" y="763834"/>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14" name="Imagen 13" descr="Imagen que contiene Icono&#10;&#10;Descripción generada automáticamente">
            <a:extLst>
              <a:ext uri="{FF2B5EF4-FFF2-40B4-BE49-F238E27FC236}">
                <a16:creationId xmlns:a16="http://schemas.microsoft.com/office/drawing/2014/main" id="{9EC724AC-195B-3945-9A72-F1B08303004F}"/>
              </a:ext>
            </a:extLst>
          </p:cNvPr>
          <p:cNvPicPr>
            <a:picLocks noChangeAspect="1"/>
          </p:cNvPicPr>
          <p:nvPr/>
        </p:nvPicPr>
        <p:blipFill>
          <a:blip r:embed="rId2"/>
          <a:stretch>
            <a:fillRect/>
          </a:stretch>
        </p:blipFill>
        <p:spPr>
          <a:xfrm>
            <a:off x="11375400" y="5770409"/>
            <a:ext cx="435600" cy="720000"/>
          </a:xfrm>
          <a:prstGeom prst="rect">
            <a:avLst/>
          </a:prstGeom>
        </p:spPr>
      </p:pic>
    </p:spTree>
    <p:extLst>
      <p:ext uri="{BB962C8B-B14F-4D97-AF65-F5344CB8AC3E}">
        <p14:creationId xmlns:p14="http://schemas.microsoft.com/office/powerpoint/2010/main" val="83936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árrafo + imagen">
    <p:spTree>
      <p:nvGrpSpPr>
        <p:cNvPr id="1" name=""/>
        <p:cNvGrpSpPr/>
        <p:nvPr/>
      </p:nvGrpSpPr>
      <p:grpSpPr>
        <a:xfrm>
          <a:off x="0" y="0"/>
          <a:ext cx="0" cy="0"/>
          <a:chOff x="0" y="0"/>
          <a:chExt cx="0" cy="0"/>
        </a:xfrm>
      </p:grpSpPr>
      <p:sp>
        <p:nvSpPr>
          <p:cNvPr id="7" name="Marcador de texto 2">
            <a:extLst>
              <a:ext uri="{FF2B5EF4-FFF2-40B4-BE49-F238E27FC236}">
                <a16:creationId xmlns:a16="http://schemas.microsoft.com/office/drawing/2014/main" id="{81C8642D-1CB2-4C8B-977E-70E970DF40E2}"/>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438148" y="1782306"/>
            <a:ext cx="5492538"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Marcador de posición de imagen 3">
            <a:extLst>
              <a:ext uri="{FF2B5EF4-FFF2-40B4-BE49-F238E27FC236}">
                <a16:creationId xmlns:a16="http://schemas.microsoft.com/office/drawing/2014/main" id="{9F3EFAD0-9053-5246-B675-5AD6A44C8A00}"/>
              </a:ext>
            </a:extLst>
          </p:cNvPr>
          <p:cNvSpPr>
            <a:spLocks noGrp="1"/>
          </p:cNvSpPr>
          <p:nvPr>
            <p:ph type="pic" sz="quarter" idx="17" hasCustomPrompt="1"/>
          </p:nvPr>
        </p:nvSpPr>
        <p:spPr>
          <a:xfrm>
            <a:off x="6261315" y="1782305"/>
            <a:ext cx="4912963" cy="422959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2" name="Rectángulo 11">
            <a:extLst>
              <a:ext uri="{FF2B5EF4-FFF2-40B4-BE49-F238E27FC236}">
                <a16:creationId xmlns:a16="http://schemas.microsoft.com/office/drawing/2014/main" id="{7FF582A3-86F4-AE47-974F-C7916DD092B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3" name="Imagen 12" descr="Imagen que contiene Texto&#10;&#10;Descripción generada automáticamente">
            <a:extLst>
              <a:ext uri="{FF2B5EF4-FFF2-40B4-BE49-F238E27FC236}">
                <a16:creationId xmlns:a16="http://schemas.microsoft.com/office/drawing/2014/main" id="{7DCA2970-CEB2-574F-8B32-A8331CFB83F9}"/>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8" name="Marcador de texto 7">
            <a:extLst>
              <a:ext uri="{FF2B5EF4-FFF2-40B4-BE49-F238E27FC236}">
                <a16:creationId xmlns:a16="http://schemas.microsoft.com/office/drawing/2014/main" id="{22118B52-6FE3-1241-A2A4-1DD334BAD1E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136986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árrafo">
    <p:spTree>
      <p:nvGrpSpPr>
        <p:cNvPr id="1" name=""/>
        <p:cNvGrpSpPr/>
        <p:nvPr/>
      </p:nvGrpSpPr>
      <p:grpSpPr>
        <a:xfrm>
          <a:off x="0" y="0"/>
          <a:ext cx="0" cy="0"/>
          <a:chOff x="0" y="0"/>
          <a:chExt cx="0" cy="0"/>
        </a:xfrm>
      </p:grpSpPr>
      <p:sp>
        <p:nvSpPr>
          <p:cNvPr id="12" name="Marcador de texto 7">
            <a:extLst>
              <a:ext uri="{FF2B5EF4-FFF2-40B4-BE49-F238E27FC236}">
                <a16:creationId xmlns:a16="http://schemas.microsoft.com/office/drawing/2014/main" id="{C0DB2D61-18BC-F840-8464-B66C77C9D38D}"/>
              </a:ext>
            </a:extLst>
          </p:cNvPr>
          <p:cNvSpPr>
            <a:spLocks noGrp="1"/>
          </p:cNvSpPr>
          <p:nvPr>
            <p:ph type="body" sz="quarter" idx="16" hasCustomPrompt="1"/>
          </p:nvPr>
        </p:nvSpPr>
        <p:spPr>
          <a:xfrm>
            <a:off x="438148" y="1782306"/>
            <a:ext cx="11247574"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Ejemplo párrafo — De esta manera, se puede constituir un negocio como empresa individual de responsabilidad limitada (EIRL) o como uno de los tipos societarios regulados en la ley general de sociedades (sociedad anónima de Responsabilidad Limitada, Sociedad Anónima cerrada, sociedad anónima abierta, etc.). </a:t>
            </a:r>
          </a:p>
        </p:txBody>
      </p:sp>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2821829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14639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DDA2227-39F1-4AA0-9B42-2E0DDF03B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PE" dirty="0"/>
          </a:p>
        </p:txBody>
      </p:sp>
      <p:sp>
        <p:nvSpPr>
          <p:cNvPr id="3" name="Marcador de texto 2">
            <a:extLst>
              <a:ext uri="{FF2B5EF4-FFF2-40B4-BE49-F238E27FC236}">
                <a16:creationId xmlns:a16="http://schemas.microsoft.com/office/drawing/2014/main" id="{D846627F-D4F7-4226-BA85-0F7721268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PE" dirty="0"/>
          </a:p>
        </p:txBody>
      </p:sp>
    </p:spTree>
    <p:extLst>
      <p:ext uri="{BB962C8B-B14F-4D97-AF65-F5344CB8AC3E}">
        <p14:creationId xmlns:p14="http://schemas.microsoft.com/office/powerpoint/2010/main" val="283296751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49" r:id="rId5"/>
    <p:sldLayoutId id="2147483737" r:id="rId6"/>
    <p:sldLayoutId id="2147483738" r:id="rId7"/>
    <p:sldLayoutId id="2147483739" r:id="rId8"/>
    <p:sldLayoutId id="2147483748"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hyperlink" Target="https://www.youtube.com/watch?v=345IxGgjF9s" TargetMode="Externa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hyperlink" Target="https://www.youtube.com/watch?v=mrxaYVtm10k" TargetMode="Externa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hyperlink" Target="https://www.youtube.com/watch?v=VzXwkDHtRXc" TargetMode="Externa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hyperlink" Target="https://www.youtube.com/watch?v=WqFRqzL6aSA&amp;t=7s" TargetMode="Externa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youtube.com/watch?v=7a8_Atjahqs" TargetMode="Externa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hyperlink" Target="https://www.youtube.com/watch?v=fgJmPhEtPRE"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Primer plano de bolígrafo sobre informe económico con la ventana de fondo Foto gratis">
            <a:extLst>
              <a:ext uri="{FF2B5EF4-FFF2-40B4-BE49-F238E27FC236}">
                <a16:creationId xmlns:a16="http://schemas.microsoft.com/office/drawing/2014/main" id="{7C2D75F1-C0EB-EE41-ABD7-08CC767F5D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51" r="29237"/>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texto 4">
            <a:extLst>
              <a:ext uri="{FF2B5EF4-FFF2-40B4-BE49-F238E27FC236}">
                <a16:creationId xmlns:a16="http://schemas.microsoft.com/office/drawing/2014/main" id="{23326476-26BC-4601-BA5C-82F109F888DC}"/>
              </a:ext>
            </a:extLst>
          </p:cNvPr>
          <p:cNvSpPr>
            <a:spLocks noGrp="1"/>
          </p:cNvSpPr>
          <p:nvPr>
            <p:ph type="body" sz="quarter" idx="14"/>
          </p:nvPr>
        </p:nvSpPr>
        <p:spPr>
          <a:xfrm>
            <a:off x="381000" y="2296680"/>
            <a:ext cx="5491766" cy="2264641"/>
          </a:xfrm>
        </p:spPr>
        <p:txBody>
          <a:bodyPr/>
          <a:lstStyle/>
          <a:p>
            <a:r>
              <a:rPr lang="es-PE" dirty="0"/>
              <a:t>Medio Ambiente y Responsabilidad Social</a:t>
            </a:r>
          </a:p>
          <a:p>
            <a:endParaRPr lang="es-PE" dirty="0"/>
          </a:p>
        </p:txBody>
      </p:sp>
      <p:sp>
        <p:nvSpPr>
          <p:cNvPr id="2" name="Marcador de texto 1">
            <a:extLst>
              <a:ext uri="{FF2B5EF4-FFF2-40B4-BE49-F238E27FC236}">
                <a16:creationId xmlns:a16="http://schemas.microsoft.com/office/drawing/2014/main" id="{51FB5928-6A9D-4A40-A59B-3E296900738E}"/>
              </a:ext>
            </a:extLst>
          </p:cNvPr>
          <p:cNvSpPr>
            <a:spLocks noGrp="1"/>
          </p:cNvSpPr>
          <p:nvPr>
            <p:ph type="body" sz="quarter" idx="4294967295"/>
          </p:nvPr>
        </p:nvSpPr>
        <p:spPr>
          <a:xfrm>
            <a:off x="200051" y="5795158"/>
            <a:ext cx="4609454" cy="579884"/>
          </a:xfrm>
        </p:spPr>
        <p:txBody>
          <a:bodyPr vert="horz" lIns="91440" tIns="45720" rIns="91440" bIns="45720" rtlCol="0" anchor="t">
            <a:noAutofit/>
          </a:bodyPr>
          <a:lstStyle/>
          <a:p>
            <a:pPr marL="0" indent="0">
              <a:buNone/>
            </a:pPr>
            <a:r>
              <a:rPr lang="es-ES" sz="1200" b="1" dirty="0">
                <a:solidFill>
                  <a:schemeClr val="bg1"/>
                </a:solidFill>
                <a:latin typeface="Stag Book"/>
                <a:cs typeface="Arial"/>
              </a:rPr>
              <a:t>Tema 3: </a:t>
            </a:r>
            <a:r>
              <a:rPr lang="es-ES" sz="1200" dirty="0">
                <a:solidFill>
                  <a:schemeClr val="bg1"/>
                </a:solidFill>
                <a:latin typeface="Stag Book"/>
                <a:cs typeface="Arial"/>
              </a:rPr>
              <a:t> Acuerdos Internacionales para la RSE</a:t>
            </a:r>
          </a:p>
          <a:p>
            <a:pPr marL="0" indent="0">
              <a:buNone/>
            </a:pPr>
            <a:r>
              <a:rPr lang="en-US" sz="1200" b="1" dirty="0">
                <a:solidFill>
                  <a:schemeClr val="bg1"/>
                </a:solidFill>
                <a:latin typeface="Stag Book"/>
                <a:cs typeface="Arial"/>
              </a:rPr>
              <a:t>Escuela de:  </a:t>
            </a:r>
            <a:r>
              <a:rPr lang="en-US" sz="1200" b="1">
                <a:solidFill>
                  <a:schemeClr val="bg1"/>
                </a:solidFill>
                <a:latin typeface="Stag Book"/>
                <a:cs typeface="Arial"/>
              </a:rPr>
              <a:t>Tecnologías</a:t>
            </a:r>
            <a:endParaRPr lang="en-US" sz="1200" dirty="0">
              <a:solidFill>
                <a:schemeClr val="bg1"/>
              </a:solidFill>
              <a:latin typeface="Stag Book"/>
              <a:cs typeface="Arial"/>
            </a:endParaRPr>
          </a:p>
        </p:txBody>
      </p:sp>
    </p:spTree>
    <p:extLst>
      <p:ext uri="{BB962C8B-B14F-4D97-AF65-F5344CB8AC3E}">
        <p14:creationId xmlns:p14="http://schemas.microsoft.com/office/powerpoint/2010/main" val="4227363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AB43E85-BCAE-3E49-9568-7449B516A171}"/>
              </a:ext>
            </a:extLst>
          </p:cNvPr>
          <p:cNvSpPr>
            <a:spLocks noGrp="1"/>
          </p:cNvSpPr>
          <p:nvPr>
            <p:ph type="body" sz="quarter" idx="14"/>
          </p:nvPr>
        </p:nvSpPr>
        <p:spPr>
          <a:xfrm>
            <a:off x="453969" y="995129"/>
            <a:ext cx="10364086" cy="477331"/>
          </a:xfrm>
        </p:spPr>
        <p:txBody>
          <a:bodyPr>
            <a:normAutofit/>
          </a:bodyPr>
          <a:lstStyle/>
          <a:p>
            <a:pPr marL="0" marR="0" lvl="0" indent="0" algn="l" defTabSz="914400" rtl="0" eaLnBrk="1" fontAlgn="auto" latinLnBrk="0" hangingPunct="1">
              <a:lnSpc>
                <a:spcPct val="60000"/>
              </a:lnSpc>
              <a:spcBef>
                <a:spcPts val="1000"/>
              </a:spcBef>
              <a:spcAft>
                <a:spcPts val="0"/>
              </a:spcAft>
              <a:buClrTx/>
              <a:buSzTx/>
              <a:buFont typeface="Arial" panose="020B0604020202020204" pitchFamily="34" charset="0"/>
              <a:buNone/>
              <a:tabLst/>
              <a:defRPr/>
            </a:pPr>
            <a:r>
              <a:rPr kumimoji="0" lang="es-ES" sz="3000" b="1" i="0" u="none" strike="noStrike" kern="1200" cap="none" spc="0" normalizeH="0" baseline="0" noProof="0" dirty="0">
                <a:ln>
                  <a:noFill/>
                </a:ln>
                <a:solidFill>
                  <a:srgbClr val="6E00ED"/>
                </a:solidFill>
                <a:effectLst/>
                <a:uLnTx/>
                <a:uFillTx/>
                <a:latin typeface="Stag Book" panose="02000503060000020004" pitchFamily="2" charset="77"/>
                <a:ea typeface="+mn-ea"/>
                <a:cs typeface="Arial" panose="020B0604020202020204" pitchFamily="34" charset="0"/>
              </a:rPr>
              <a:t>Principales Tratados y Convenios de</a:t>
            </a:r>
            <a:r>
              <a:rPr kumimoji="0" lang="es-ES" sz="3000" b="1" i="0" u="none" strike="noStrike" kern="1200" cap="none" spc="0" normalizeH="0" noProof="0" dirty="0">
                <a:ln>
                  <a:noFill/>
                </a:ln>
                <a:solidFill>
                  <a:srgbClr val="6E00ED"/>
                </a:solidFill>
                <a:effectLst/>
                <a:uLnTx/>
                <a:uFillTx/>
                <a:latin typeface="Stag Book" panose="02000503060000020004" pitchFamily="2" charset="77"/>
                <a:ea typeface="+mn-ea"/>
                <a:cs typeface="Arial" panose="020B0604020202020204" pitchFamily="34" charset="0"/>
              </a:rPr>
              <a:t> referencia RSE</a:t>
            </a:r>
            <a:endParaRPr kumimoji="0" lang="es-PE" sz="3000" b="1" i="0" u="none" strike="noStrike" kern="1200" cap="none" spc="0" normalizeH="0" baseline="0" noProof="0" dirty="0">
              <a:ln>
                <a:noFill/>
              </a:ln>
              <a:solidFill>
                <a:srgbClr val="6E00ED"/>
              </a:solidFill>
              <a:effectLst/>
              <a:uLnTx/>
              <a:uFillTx/>
              <a:latin typeface="Stag Book" panose="02000503060000020004" pitchFamily="2" charset="77"/>
              <a:ea typeface="+mn-ea"/>
              <a:cs typeface="Arial" panose="020B0604020202020204" pitchFamily="34" charset="0"/>
            </a:endParaRPr>
          </a:p>
        </p:txBody>
      </p:sp>
      <p:sp>
        <p:nvSpPr>
          <p:cNvPr id="4" name="Marcador de texto 3">
            <a:extLst>
              <a:ext uri="{FF2B5EF4-FFF2-40B4-BE49-F238E27FC236}">
                <a16:creationId xmlns:a16="http://schemas.microsoft.com/office/drawing/2014/main" id="{453C5A2C-3996-1D48-B74B-5AE595806D88}"/>
              </a:ext>
            </a:extLst>
          </p:cNvPr>
          <p:cNvSpPr>
            <a:spLocks noGrp="1"/>
          </p:cNvSpPr>
          <p:nvPr>
            <p:ph type="body" sz="quarter" idx="26"/>
          </p:nvPr>
        </p:nvSpPr>
        <p:spPr/>
        <p:txBody>
          <a:bodyPr/>
          <a:lstStyle/>
          <a:p>
            <a:r>
              <a:rPr lang="en-US" dirty="0" err="1"/>
              <a:t>Medio</a:t>
            </a:r>
            <a:r>
              <a:rPr lang="en-US" dirty="0"/>
              <a:t> </a:t>
            </a:r>
            <a:r>
              <a:rPr lang="en-US" dirty="0" err="1"/>
              <a:t>Ambiente</a:t>
            </a:r>
            <a:r>
              <a:rPr lang="en-US" dirty="0"/>
              <a:t> y </a:t>
            </a:r>
            <a:r>
              <a:rPr lang="en-US" dirty="0" err="1"/>
              <a:t>Responsabilidad</a:t>
            </a:r>
            <a:r>
              <a:rPr lang="en-US" dirty="0"/>
              <a:t> Social</a:t>
            </a:r>
            <a:endParaRPr lang="es-PE" dirty="0"/>
          </a:p>
        </p:txBody>
      </p:sp>
      <p:sp>
        <p:nvSpPr>
          <p:cNvPr id="8" name="CuadroTexto 7"/>
          <p:cNvSpPr txBox="1"/>
          <p:nvPr/>
        </p:nvSpPr>
        <p:spPr>
          <a:xfrm>
            <a:off x="453969" y="1723493"/>
            <a:ext cx="4810038" cy="369332"/>
          </a:xfrm>
          <a:prstGeom prst="rect">
            <a:avLst/>
          </a:prstGeom>
          <a:noFill/>
        </p:spPr>
        <p:txBody>
          <a:bodyPr wrap="square" rtlCol="0">
            <a:spAutoFit/>
          </a:bodyPr>
          <a:lstStyle/>
          <a:p>
            <a:r>
              <a:rPr lang="es-PE" b="1" dirty="0">
                <a:latin typeface="Arial" panose="020B0604020202020204" pitchFamily="34" charset="0"/>
                <a:cs typeface="Arial" panose="020B0604020202020204" pitchFamily="34" charset="0"/>
              </a:rPr>
              <a:t>Objetivos de Desarrollo Sostenible (ODS)</a:t>
            </a:r>
          </a:p>
        </p:txBody>
      </p:sp>
      <p:grpSp>
        <p:nvGrpSpPr>
          <p:cNvPr id="7" name="Grupo 6"/>
          <p:cNvGrpSpPr/>
          <p:nvPr/>
        </p:nvGrpSpPr>
        <p:grpSpPr>
          <a:xfrm>
            <a:off x="453969" y="5892428"/>
            <a:ext cx="6204489" cy="485766"/>
            <a:chOff x="874462" y="5682058"/>
            <a:chExt cx="6204489" cy="485766"/>
          </a:xfrm>
        </p:grpSpPr>
        <p:sp>
          <p:nvSpPr>
            <p:cNvPr id="6" name="Rectángulo 5">
              <a:hlinkClick r:id="rId2"/>
            </p:cNvPr>
            <p:cNvSpPr/>
            <p:nvPr/>
          </p:nvSpPr>
          <p:spPr>
            <a:xfrm>
              <a:off x="2162797" y="5764444"/>
              <a:ext cx="4916154" cy="369332"/>
            </a:xfrm>
            <a:prstGeom prst="rect">
              <a:avLst/>
            </a:prstGeom>
          </p:spPr>
          <p:txBody>
            <a:bodyPr wrap="none">
              <a:spAutoFit/>
            </a:bodyPr>
            <a:lstStyle/>
            <a:p>
              <a:r>
                <a:rPr lang="es-PE" b="1" dirty="0">
                  <a:hlinkClick r:id="rId2"/>
                </a:rPr>
                <a:t>https://www.youtube.com/watch?v=345IxGgjF9s</a:t>
              </a:r>
              <a:endParaRPr lang="es-PE" b="1" dirty="0"/>
            </a:p>
          </p:txBody>
        </p:sp>
        <p:pic>
          <p:nvPicPr>
            <p:cNvPr id="11" name="Imagen 10"/>
            <p:cNvPicPr>
              <a:picLocks noChangeAspect="1"/>
            </p:cNvPicPr>
            <p:nvPr/>
          </p:nvPicPr>
          <p:blipFill>
            <a:blip r:embed="rId3"/>
            <a:stretch>
              <a:fillRect/>
            </a:stretch>
          </p:blipFill>
          <p:spPr>
            <a:xfrm>
              <a:off x="874462" y="5682058"/>
              <a:ext cx="1288335" cy="485766"/>
            </a:xfrm>
            <a:prstGeom prst="rect">
              <a:avLst/>
            </a:prstGeom>
          </p:spPr>
        </p:pic>
      </p:grpSp>
      <p:grpSp>
        <p:nvGrpSpPr>
          <p:cNvPr id="17" name="Grupo 16"/>
          <p:cNvGrpSpPr/>
          <p:nvPr/>
        </p:nvGrpSpPr>
        <p:grpSpPr>
          <a:xfrm>
            <a:off x="252014" y="2248453"/>
            <a:ext cx="6323598" cy="3619239"/>
            <a:chOff x="365521" y="1896035"/>
            <a:chExt cx="6323598" cy="3619239"/>
          </a:xfrm>
        </p:grpSpPr>
        <p:grpSp>
          <p:nvGrpSpPr>
            <p:cNvPr id="13" name="Grupo 12"/>
            <p:cNvGrpSpPr/>
            <p:nvPr/>
          </p:nvGrpSpPr>
          <p:grpSpPr>
            <a:xfrm>
              <a:off x="365521" y="1896035"/>
              <a:ext cx="6323598" cy="3619239"/>
              <a:chOff x="273923" y="2121136"/>
              <a:chExt cx="5830818" cy="3781232"/>
            </a:xfrm>
          </p:grpSpPr>
          <p:pic>
            <p:nvPicPr>
              <p:cNvPr id="15" name="Google Shape;120;p2" descr="Ecran de pared de 150 pulgadas eléctrico - LOCH &gt; Intecsa S.R.L.">
                <a:extLst>
                  <a:ext uri="{FF2B5EF4-FFF2-40B4-BE49-F238E27FC236}">
                    <a16:creationId xmlns:a16="http://schemas.microsoft.com/office/drawing/2014/main" id="{92F735CB-AC25-4513-A2AB-6B697B704754}"/>
                  </a:ext>
                </a:extLst>
              </p:cNvPr>
              <p:cNvPicPr preferRelativeResize="0"/>
              <p:nvPr/>
            </p:nvPicPr>
            <p:blipFill rotWithShape="1">
              <a:blip r:embed="rId4">
                <a:alphaModFix/>
              </a:blip>
              <a:srcRect/>
              <a:stretch/>
            </p:blipFill>
            <p:spPr>
              <a:xfrm>
                <a:off x="981233" y="2121136"/>
                <a:ext cx="5123508" cy="3781232"/>
              </a:xfrm>
              <a:prstGeom prst="rect">
                <a:avLst/>
              </a:prstGeom>
              <a:noFill/>
              <a:ln>
                <a:noFill/>
              </a:ln>
            </p:spPr>
          </p:pic>
          <p:pic>
            <p:nvPicPr>
              <p:cNvPr id="16" name="Google Shape;121;p2" descr="Símbolo dibujado mano de vídeo | Icono Gratis">
                <a:extLst>
                  <a:ext uri="{FF2B5EF4-FFF2-40B4-BE49-F238E27FC236}">
                    <a16:creationId xmlns:a16="http://schemas.microsoft.com/office/drawing/2014/main" id="{12FA2E97-7F6F-4736-A074-10D73FDC7302}"/>
                  </a:ext>
                </a:extLst>
              </p:cNvPr>
              <p:cNvPicPr preferRelativeResize="0"/>
              <p:nvPr/>
            </p:nvPicPr>
            <p:blipFill rotWithShape="1">
              <a:blip r:embed="rId5">
                <a:alphaModFix/>
              </a:blip>
              <a:srcRect/>
              <a:stretch/>
            </p:blipFill>
            <p:spPr>
              <a:xfrm>
                <a:off x="273923" y="2298100"/>
                <a:ext cx="678294" cy="552562"/>
              </a:xfrm>
              <a:prstGeom prst="rect">
                <a:avLst/>
              </a:prstGeom>
              <a:noFill/>
              <a:ln>
                <a:noFill/>
              </a:ln>
            </p:spPr>
          </p:pic>
        </p:grpSp>
        <p:pic>
          <p:nvPicPr>
            <p:cNvPr id="5" name="Imagen 4"/>
            <p:cNvPicPr>
              <a:picLocks noChangeAspect="1"/>
            </p:cNvPicPr>
            <p:nvPr/>
          </p:nvPicPr>
          <p:blipFill rotWithShape="1">
            <a:blip r:embed="rId6"/>
            <a:srcRect l="16155" t="24242" r="15308" b="11685"/>
            <a:stretch/>
          </p:blipFill>
          <p:spPr>
            <a:xfrm>
              <a:off x="1432402" y="2383651"/>
              <a:ext cx="4930027" cy="2783627"/>
            </a:xfrm>
            <a:prstGeom prst="rect">
              <a:avLst/>
            </a:prstGeom>
          </p:spPr>
        </p:pic>
      </p:grpSp>
      <p:pic>
        <p:nvPicPr>
          <p:cNvPr id="6146" name="Picture 2" descr="La Asamblea General adopta la Agenda 2030 para el Desarrollo Sostenible – Desarrollo  Sostenible"/>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8469" b="17602"/>
          <a:stretch/>
        </p:blipFill>
        <p:spPr bwMode="auto">
          <a:xfrm>
            <a:off x="6875406" y="2514599"/>
            <a:ext cx="4941772" cy="2823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201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AB43E85-BCAE-3E49-9568-7449B516A171}"/>
              </a:ext>
            </a:extLst>
          </p:cNvPr>
          <p:cNvSpPr>
            <a:spLocks noGrp="1"/>
          </p:cNvSpPr>
          <p:nvPr>
            <p:ph type="body" sz="quarter" idx="14"/>
          </p:nvPr>
        </p:nvSpPr>
        <p:spPr>
          <a:xfrm>
            <a:off x="708212" y="1304412"/>
            <a:ext cx="10364086" cy="477331"/>
          </a:xfrm>
        </p:spPr>
        <p:txBody>
          <a:bodyPr>
            <a:normAutofit/>
          </a:bodyPr>
          <a:lstStyle/>
          <a:p>
            <a:pPr marL="0" marR="0" lvl="0" indent="0" algn="l" defTabSz="914400" rtl="0" eaLnBrk="1" fontAlgn="auto" latinLnBrk="0" hangingPunct="1">
              <a:lnSpc>
                <a:spcPct val="60000"/>
              </a:lnSpc>
              <a:spcBef>
                <a:spcPts val="1000"/>
              </a:spcBef>
              <a:spcAft>
                <a:spcPts val="0"/>
              </a:spcAft>
              <a:buClrTx/>
              <a:buSzTx/>
              <a:buFont typeface="Arial" panose="020B0604020202020204" pitchFamily="34" charset="0"/>
              <a:buNone/>
              <a:tabLst/>
              <a:defRPr/>
            </a:pPr>
            <a:r>
              <a:rPr lang="es-ES" dirty="0"/>
              <a:t>Pacto Mundial Global</a:t>
            </a:r>
            <a:endParaRPr kumimoji="0" lang="es-PE" sz="3000" b="1" i="0" u="none" strike="noStrike" kern="1200" cap="none" spc="0" normalizeH="0" baseline="0" noProof="0" dirty="0">
              <a:ln>
                <a:noFill/>
              </a:ln>
              <a:solidFill>
                <a:srgbClr val="6E00ED"/>
              </a:solidFill>
              <a:effectLst/>
              <a:uLnTx/>
              <a:uFillTx/>
              <a:latin typeface="Stag Book" panose="02000503060000020004" pitchFamily="2" charset="77"/>
              <a:ea typeface="+mn-ea"/>
              <a:cs typeface="Arial" panose="020B0604020202020204" pitchFamily="34" charset="0"/>
            </a:endParaRPr>
          </a:p>
        </p:txBody>
      </p:sp>
      <p:sp>
        <p:nvSpPr>
          <p:cNvPr id="4" name="Marcador de texto 3">
            <a:extLst>
              <a:ext uri="{FF2B5EF4-FFF2-40B4-BE49-F238E27FC236}">
                <a16:creationId xmlns:a16="http://schemas.microsoft.com/office/drawing/2014/main" id="{453C5A2C-3996-1D48-B74B-5AE595806D88}"/>
              </a:ext>
            </a:extLst>
          </p:cNvPr>
          <p:cNvSpPr>
            <a:spLocks noGrp="1"/>
          </p:cNvSpPr>
          <p:nvPr>
            <p:ph type="body" sz="quarter" idx="26"/>
          </p:nvPr>
        </p:nvSpPr>
        <p:spPr/>
        <p:txBody>
          <a:bodyPr/>
          <a:lstStyle/>
          <a:p>
            <a:r>
              <a:rPr lang="en-US" dirty="0" err="1"/>
              <a:t>Medio</a:t>
            </a:r>
            <a:r>
              <a:rPr lang="en-US" dirty="0"/>
              <a:t> </a:t>
            </a:r>
            <a:r>
              <a:rPr lang="en-US" dirty="0" err="1"/>
              <a:t>Ambiente</a:t>
            </a:r>
            <a:r>
              <a:rPr lang="en-US" dirty="0"/>
              <a:t> y </a:t>
            </a:r>
            <a:r>
              <a:rPr lang="en-US" dirty="0" err="1"/>
              <a:t>Responsabilidad</a:t>
            </a:r>
            <a:r>
              <a:rPr lang="en-US" dirty="0"/>
              <a:t> Social</a:t>
            </a:r>
            <a:endParaRPr lang="es-PE" dirty="0"/>
          </a:p>
        </p:txBody>
      </p:sp>
      <p:pic>
        <p:nvPicPr>
          <p:cNvPr id="7172" name="Picture 4" descr="Los Diez Principios de Pacto Mundial | Biblioteca de la UO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12" y="2480417"/>
            <a:ext cx="4435399" cy="2978516"/>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708212" y="2079414"/>
            <a:ext cx="6096000" cy="3780522"/>
          </a:xfrm>
          <a:prstGeom prst="rect">
            <a:avLst/>
          </a:prstGeom>
        </p:spPr>
        <p:txBody>
          <a:bodyPr>
            <a:spAutoFit/>
          </a:bodyPr>
          <a:lstStyle/>
          <a:p>
            <a:pPr>
              <a:lnSpc>
                <a:spcPct val="150000"/>
              </a:lnSpc>
            </a:pPr>
            <a:r>
              <a:rPr lang="es-MX" dirty="0">
                <a:latin typeface="Arial" panose="020B0604020202020204" pitchFamily="34" charset="0"/>
                <a:cs typeface="Arial" panose="020B0604020202020204" pitchFamily="34" charset="0"/>
              </a:rPr>
              <a:t>El Pacto Global o el Pacto Mundial de Naciones Unidas (UN Global Compact) está por mas de 13.000 entidades firmantes en más de 170 países , es la mayor iniciativa voluntaria de responsabilidad social empresarial en el mundo.</a:t>
            </a:r>
          </a:p>
          <a:p>
            <a:pPr>
              <a:lnSpc>
                <a:spcPct val="150000"/>
              </a:lnSpc>
            </a:pPr>
            <a:r>
              <a:rPr lang="es-MX" dirty="0">
                <a:latin typeface="Arial" panose="020B0604020202020204" pitchFamily="34" charset="0"/>
                <a:cs typeface="Arial" panose="020B0604020202020204" pitchFamily="34" charset="0"/>
              </a:rPr>
              <a:t>Su fin es transformar el mercado global, potenciando un sector privado sostenible y responsable sobre la base de 10 principios en áreas relacionadas con los derechos humanos, el trabajo, el medio ambiente y la corrupción</a:t>
            </a:r>
            <a:r>
              <a:rPr lang="es-ES_tradnl"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80298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AB43E85-BCAE-3E49-9568-7449B516A171}"/>
              </a:ext>
            </a:extLst>
          </p:cNvPr>
          <p:cNvSpPr>
            <a:spLocks noGrp="1"/>
          </p:cNvSpPr>
          <p:nvPr>
            <p:ph type="body" sz="quarter" idx="14"/>
          </p:nvPr>
        </p:nvSpPr>
        <p:spPr>
          <a:xfrm>
            <a:off x="453969" y="995129"/>
            <a:ext cx="10364086" cy="477331"/>
          </a:xfrm>
        </p:spPr>
        <p:txBody>
          <a:bodyPr>
            <a:normAutofit/>
          </a:bodyPr>
          <a:lstStyle/>
          <a:p>
            <a:pPr marL="0" marR="0" lvl="0" indent="0" algn="l" defTabSz="914400" rtl="0" eaLnBrk="1" fontAlgn="auto" latinLnBrk="0" hangingPunct="1">
              <a:lnSpc>
                <a:spcPct val="60000"/>
              </a:lnSpc>
              <a:spcBef>
                <a:spcPts val="1000"/>
              </a:spcBef>
              <a:spcAft>
                <a:spcPts val="0"/>
              </a:spcAft>
              <a:buClrTx/>
              <a:buSzTx/>
              <a:buFont typeface="Arial" panose="020B0604020202020204" pitchFamily="34" charset="0"/>
              <a:buNone/>
              <a:tabLst/>
              <a:defRPr/>
            </a:pPr>
            <a:r>
              <a:rPr lang="es-ES" dirty="0"/>
              <a:t>Pacto Mundial Global</a:t>
            </a:r>
            <a:endParaRPr kumimoji="0" lang="es-PE" sz="3000" b="1" i="0" u="none" strike="noStrike" kern="1200" cap="none" spc="0" normalizeH="0" baseline="0" noProof="0" dirty="0">
              <a:ln>
                <a:noFill/>
              </a:ln>
              <a:solidFill>
                <a:srgbClr val="6E00ED"/>
              </a:solidFill>
              <a:effectLst/>
              <a:uLnTx/>
              <a:uFillTx/>
              <a:latin typeface="Stag Book" panose="02000503060000020004" pitchFamily="2" charset="77"/>
              <a:ea typeface="+mn-ea"/>
              <a:cs typeface="Arial" panose="020B0604020202020204" pitchFamily="34" charset="0"/>
            </a:endParaRPr>
          </a:p>
        </p:txBody>
      </p:sp>
      <p:sp>
        <p:nvSpPr>
          <p:cNvPr id="4" name="Marcador de texto 3">
            <a:extLst>
              <a:ext uri="{FF2B5EF4-FFF2-40B4-BE49-F238E27FC236}">
                <a16:creationId xmlns:a16="http://schemas.microsoft.com/office/drawing/2014/main" id="{453C5A2C-3996-1D48-B74B-5AE595806D88}"/>
              </a:ext>
            </a:extLst>
          </p:cNvPr>
          <p:cNvSpPr>
            <a:spLocks noGrp="1"/>
          </p:cNvSpPr>
          <p:nvPr>
            <p:ph type="body" sz="quarter" idx="26"/>
          </p:nvPr>
        </p:nvSpPr>
        <p:spPr/>
        <p:txBody>
          <a:bodyPr/>
          <a:lstStyle/>
          <a:p>
            <a:r>
              <a:rPr lang="en-US" dirty="0" err="1"/>
              <a:t>Medio</a:t>
            </a:r>
            <a:r>
              <a:rPr lang="en-US" dirty="0"/>
              <a:t> </a:t>
            </a:r>
            <a:r>
              <a:rPr lang="en-US" dirty="0" err="1"/>
              <a:t>Ambiente</a:t>
            </a:r>
            <a:r>
              <a:rPr lang="en-US" dirty="0"/>
              <a:t> y </a:t>
            </a:r>
            <a:r>
              <a:rPr lang="en-US" dirty="0" err="1"/>
              <a:t>Responsabilidad</a:t>
            </a:r>
            <a:r>
              <a:rPr lang="en-US" dirty="0"/>
              <a:t> Social</a:t>
            </a:r>
            <a:endParaRPr lang="es-PE" dirty="0"/>
          </a:p>
        </p:txBody>
      </p:sp>
      <p:grpSp>
        <p:nvGrpSpPr>
          <p:cNvPr id="7" name="Grupo 6"/>
          <p:cNvGrpSpPr/>
          <p:nvPr/>
        </p:nvGrpSpPr>
        <p:grpSpPr>
          <a:xfrm>
            <a:off x="865578" y="5664885"/>
            <a:ext cx="6410891" cy="485766"/>
            <a:chOff x="874462" y="5682058"/>
            <a:chExt cx="6410891" cy="485766"/>
          </a:xfrm>
        </p:grpSpPr>
        <p:sp>
          <p:nvSpPr>
            <p:cNvPr id="6" name="Rectángulo 5">
              <a:hlinkClick r:id="rId2"/>
            </p:cNvPr>
            <p:cNvSpPr/>
            <p:nvPr/>
          </p:nvSpPr>
          <p:spPr>
            <a:xfrm>
              <a:off x="2162797" y="5764444"/>
              <a:ext cx="5122556" cy="369332"/>
            </a:xfrm>
            <a:prstGeom prst="rect">
              <a:avLst/>
            </a:prstGeom>
          </p:spPr>
          <p:txBody>
            <a:bodyPr wrap="none">
              <a:spAutoFit/>
            </a:bodyPr>
            <a:lstStyle/>
            <a:p>
              <a:r>
                <a:rPr lang="es-PE" b="1" dirty="0">
                  <a:hlinkClick r:id="rId2"/>
                </a:rPr>
                <a:t>https://www.youtube.com/watch?v=mrxaYVtm10k</a:t>
              </a:r>
              <a:endParaRPr lang="es-PE" b="1" dirty="0"/>
            </a:p>
          </p:txBody>
        </p:sp>
        <p:pic>
          <p:nvPicPr>
            <p:cNvPr id="11" name="Imagen 10"/>
            <p:cNvPicPr>
              <a:picLocks noChangeAspect="1"/>
            </p:cNvPicPr>
            <p:nvPr/>
          </p:nvPicPr>
          <p:blipFill>
            <a:blip r:embed="rId3"/>
            <a:stretch>
              <a:fillRect/>
            </a:stretch>
          </p:blipFill>
          <p:spPr>
            <a:xfrm>
              <a:off x="874462" y="5682058"/>
              <a:ext cx="1288335" cy="485766"/>
            </a:xfrm>
            <a:prstGeom prst="rect">
              <a:avLst/>
            </a:prstGeom>
          </p:spPr>
        </p:pic>
      </p:grpSp>
      <p:grpSp>
        <p:nvGrpSpPr>
          <p:cNvPr id="2" name="Grupo 1"/>
          <p:cNvGrpSpPr/>
          <p:nvPr/>
        </p:nvGrpSpPr>
        <p:grpSpPr>
          <a:xfrm>
            <a:off x="319499" y="1618848"/>
            <a:ext cx="7076633" cy="4046037"/>
            <a:chOff x="252013" y="1821655"/>
            <a:chExt cx="7076633" cy="4046037"/>
          </a:xfrm>
        </p:grpSpPr>
        <p:grpSp>
          <p:nvGrpSpPr>
            <p:cNvPr id="13" name="Grupo 12"/>
            <p:cNvGrpSpPr/>
            <p:nvPr/>
          </p:nvGrpSpPr>
          <p:grpSpPr>
            <a:xfrm>
              <a:off x="252013" y="1821655"/>
              <a:ext cx="7076633" cy="4046037"/>
              <a:chOff x="273923" y="2121136"/>
              <a:chExt cx="5830818" cy="3781232"/>
            </a:xfrm>
          </p:grpSpPr>
          <p:pic>
            <p:nvPicPr>
              <p:cNvPr id="15" name="Google Shape;120;p2" descr="Ecran de pared de 150 pulgadas eléctrico - LOCH &gt; Intecsa S.R.L.">
                <a:extLst>
                  <a:ext uri="{FF2B5EF4-FFF2-40B4-BE49-F238E27FC236}">
                    <a16:creationId xmlns:a16="http://schemas.microsoft.com/office/drawing/2014/main" id="{92F735CB-AC25-4513-A2AB-6B697B704754}"/>
                  </a:ext>
                </a:extLst>
              </p:cNvPr>
              <p:cNvPicPr preferRelativeResize="0"/>
              <p:nvPr/>
            </p:nvPicPr>
            <p:blipFill rotWithShape="1">
              <a:blip r:embed="rId4">
                <a:alphaModFix/>
              </a:blip>
              <a:srcRect/>
              <a:stretch/>
            </p:blipFill>
            <p:spPr>
              <a:xfrm>
                <a:off x="981233" y="2121136"/>
                <a:ext cx="5123508" cy="3781232"/>
              </a:xfrm>
              <a:prstGeom prst="rect">
                <a:avLst/>
              </a:prstGeom>
              <a:noFill/>
              <a:ln>
                <a:noFill/>
              </a:ln>
            </p:spPr>
          </p:pic>
          <p:pic>
            <p:nvPicPr>
              <p:cNvPr id="16" name="Google Shape;121;p2" descr="Símbolo dibujado mano de vídeo | Icono Gratis">
                <a:extLst>
                  <a:ext uri="{FF2B5EF4-FFF2-40B4-BE49-F238E27FC236}">
                    <a16:creationId xmlns:a16="http://schemas.microsoft.com/office/drawing/2014/main" id="{12FA2E97-7F6F-4736-A074-10D73FDC7302}"/>
                  </a:ext>
                </a:extLst>
              </p:cNvPr>
              <p:cNvPicPr preferRelativeResize="0"/>
              <p:nvPr/>
            </p:nvPicPr>
            <p:blipFill rotWithShape="1">
              <a:blip r:embed="rId5">
                <a:alphaModFix/>
              </a:blip>
              <a:srcRect/>
              <a:stretch/>
            </p:blipFill>
            <p:spPr>
              <a:xfrm>
                <a:off x="273923" y="2298100"/>
                <a:ext cx="678294" cy="552562"/>
              </a:xfrm>
              <a:prstGeom prst="rect">
                <a:avLst/>
              </a:prstGeom>
              <a:noFill/>
              <a:ln>
                <a:noFill/>
              </a:ln>
            </p:spPr>
          </p:pic>
        </p:grpSp>
        <p:pic>
          <p:nvPicPr>
            <p:cNvPr id="14" name="Marcador de contenido 7">
              <a:hlinkClick r:id="rId2"/>
            </p:cNvPr>
            <p:cNvPicPr>
              <a:picLocks noChangeAspect="1"/>
            </p:cNvPicPr>
            <p:nvPr/>
          </p:nvPicPr>
          <p:blipFill rotWithShape="1">
            <a:blip r:embed="rId6"/>
            <a:srcRect l="4392" t="10240" r="5068" b="7778"/>
            <a:stretch/>
          </p:blipFill>
          <p:spPr>
            <a:xfrm>
              <a:off x="1403434" y="2353618"/>
              <a:ext cx="5615931" cy="3236439"/>
            </a:xfrm>
            <a:prstGeom prst="rect">
              <a:avLst/>
            </a:prstGeom>
          </p:spPr>
        </p:pic>
      </p:grpSp>
      <p:pic>
        <p:nvPicPr>
          <p:cNvPr id="7172" name="Picture 4" descr="Los Diez Principios de Pacto Mundial | Biblioteca de la UO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1347" y="2079414"/>
            <a:ext cx="4435399" cy="297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374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453969" y="1367032"/>
            <a:ext cx="7009149" cy="477331"/>
          </a:xfrm>
        </p:spPr>
        <p:txBody>
          <a:bodyPr>
            <a:normAutofit/>
          </a:bodyPr>
          <a:lstStyle/>
          <a:p>
            <a:pPr lvl="0"/>
            <a:r>
              <a:rPr lang="es-ES" dirty="0"/>
              <a:t>Declaración Tripartita de la OIT</a:t>
            </a:r>
            <a:endParaRPr lang="es-PE" dirty="0"/>
          </a:p>
        </p:txBody>
      </p:sp>
      <p:sp>
        <p:nvSpPr>
          <p:cNvPr id="4" name="Marcador de texto 3"/>
          <p:cNvSpPr>
            <a:spLocks noGrp="1"/>
          </p:cNvSpPr>
          <p:nvPr>
            <p:ph type="body" sz="quarter" idx="26"/>
          </p:nvPr>
        </p:nvSpPr>
        <p:spPr/>
        <p:txBody>
          <a:bodyPr/>
          <a:lstStyle/>
          <a:p>
            <a:r>
              <a:rPr lang="en-US" dirty="0" err="1"/>
              <a:t>Medio</a:t>
            </a:r>
            <a:r>
              <a:rPr lang="en-US" dirty="0"/>
              <a:t> </a:t>
            </a:r>
            <a:r>
              <a:rPr lang="en-US" dirty="0" err="1"/>
              <a:t>Ambiente</a:t>
            </a:r>
            <a:r>
              <a:rPr lang="en-US" dirty="0"/>
              <a:t> y </a:t>
            </a:r>
            <a:r>
              <a:rPr lang="en-US" dirty="0" err="1"/>
              <a:t>Responsabilidad</a:t>
            </a:r>
            <a:r>
              <a:rPr lang="en-US" dirty="0"/>
              <a:t> Social</a:t>
            </a:r>
            <a:endParaRPr lang="es-PE" dirty="0"/>
          </a:p>
        </p:txBody>
      </p:sp>
      <p:sp>
        <p:nvSpPr>
          <p:cNvPr id="5" name="Rectángulo 4"/>
          <p:cNvSpPr/>
          <p:nvPr/>
        </p:nvSpPr>
        <p:spPr>
          <a:xfrm>
            <a:off x="453970" y="2133319"/>
            <a:ext cx="7681502" cy="3416320"/>
          </a:xfrm>
          <a:prstGeom prst="rect">
            <a:avLst/>
          </a:prstGeom>
        </p:spPr>
        <p:txBody>
          <a:bodyPr wrap="square">
            <a:spAutoFit/>
          </a:bodyPr>
          <a:lstStyle/>
          <a:p>
            <a:pPr>
              <a:lnSpc>
                <a:spcPct val="150000"/>
              </a:lnSpc>
            </a:pPr>
            <a:r>
              <a:rPr lang="es-PE" dirty="0">
                <a:latin typeface="Arial" panose="020B0604020202020204" pitchFamily="34" charset="0"/>
                <a:cs typeface="Arial" panose="020B0604020202020204" pitchFamily="34" charset="0"/>
              </a:rPr>
              <a:t>La Declaración tripartita de principios sobre las empresas multinacionales y la política social (Declaración EMN) es el instrumento de la OIT que proporciona orientación directa a las empresas en lo que respecta a la política social y a prácticas incluyentes, responsables y sostenibles en el lugar de trabajo. Tiene por objeto fomentar que las empresas multinacionales aporten al progreso económico y social y a la consecución del trabajo decente para todos, y minimizar y resolver las dificultades a que pueden dar lugar las operaciones de estas empresas.</a:t>
            </a:r>
          </a:p>
        </p:txBody>
      </p:sp>
      <p:pic>
        <p:nvPicPr>
          <p:cNvPr id="7" name="Marcador de contenido 4"/>
          <p:cNvPicPr>
            <a:picLocks noChangeAspect="1"/>
          </p:cNvPicPr>
          <p:nvPr/>
        </p:nvPicPr>
        <p:blipFill>
          <a:blip r:embed="rId2"/>
          <a:stretch>
            <a:fillRect/>
          </a:stretch>
        </p:blipFill>
        <p:spPr>
          <a:xfrm>
            <a:off x="8384819" y="2308131"/>
            <a:ext cx="3636852" cy="3059972"/>
          </a:xfrm>
          <a:prstGeom prst="rect">
            <a:avLst/>
          </a:prstGeom>
        </p:spPr>
      </p:pic>
    </p:spTree>
    <p:extLst>
      <p:ext uri="{BB962C8B-B14F-4D97-AF65-F5344CB8AC3E}">
        <p14:creationId xmlns:p14="http://schemas.microsoft.com/office/powerpoint/2010/main" val="2867543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453969" y="1017409"/>
            <a:ext cx="7009149" cy="477331"/>
          </a:xfrm>
        </p:spPr>
        <p:txBody>
          <a:bodyPr>
            <a:normAutofit/>
          </a:bodyPr>
          <a:lstStyle/>
          <a:p>
            <a:pPr lvl="0"/>
            <a:r>
              <a:rPr lang="es-ES" dirty="0"/>
              <a:t>Declaración Tripartita de la OIT</a:t>
            </a:r>
            <a:endParaRPr lang="es-PE" dirty="0"/>
          </a:p>
        </p:txBody>
      </p:sp>
      <p:sp>
        <p:nvSpPr>
          <p:cNvPr id="4" name="Marcador de texto 3"/>
          <p:cNvSpPr>
            <a:spLocks noGrp="1"/>
          </p:cNvSpPr>
          <p:nvPr>
            <p:ph type="body" sz="quarter" idx="26"/>
          </p:nvPr>
        </p:nvSpPr>
        <p:spPr/>
        <p:txBody>
          <a:bodyPr/>
          <a:lstStyle/>
          <a:p>
            <a:r>
              <a:rPr lang="en-US" dirty="0" err="1"/>
              <a:t>Medio</a:t>
            </a:r>
            <a:r>
              <a:rPr lang="en-US" dirty="0"/>
              <a:t> </a:t>
            </a:r>
            <a:r>
              <a:rPr lang="en-US" dirty="0" err="1"/>
              <a:t>Ambiente</a:t>
            </a:r>
            <a:r>
              <a:rPr lang="en-US" dirty="0"/>
              <a:t> y </a:t>
            </a:r>
            <a:r>
              <a:rPr lang="en-US" dirty="0" err="1"/>
              <a:t>Responsabilidad</a:t>
            </a:r>
            <a:r>
              <a:rPr lang="en-US" dirty="0"/>
              <a:t> Social</a:t>
            </a:r>
            <a:endParaRPr lang="es-PE" dirty="0"/>
          </a:p>
        </p:txBody>
      </p:sp>
      <p:sp>
        <p:nvSpPr>
          <p:cNvPr id="6" name="Rectángulo 5"/>
          <p:cNvSpPr/>
          <p:nvPr/>
        </p:nvSpPr>
        <p:spPr>
          <a:xfrm>
            <a:off x="682568" y="1481293"/>
            <a:ext cx="11204631" cy="1754326"/>
          </a:xfrm>
          <a:prstGeom prst="rect">
            <a:avLst/>
          </a:prstGeom>
        </p:spPr>
        <p:txBody>
          <a:bodyPr wrap="square">
            <a:spAutoFit/>
          </a:bodyPr>
          <a:lstStyle/>
          <a:p>
            <a:pPr>
              <a:lnSpc>
                <a:spcPct val="150000"/>
              </a:lnSpc>
            </a:pPr>
            <a:r>
              <a:rPr lang="es-PE" dirty="0">
                <a:latin typeface="Arial" panose="020B0604020202020204" pitchFamily="34" charset="0"/>
                <a:cs typeface="Arial" panose="020B0604020202020204" pitchFamily="34" charset="0"/>
              </a:rPr>
              <a:t>La Declaración EMN es el único instrumento mundial en este ámbito que ha sido elaborado y adoptado por los gobiernos y por las organizaciones de empleadores y de trabajadores de todo el mundo. El instrumento, que fue adoptado por el Consejo de Administración de la OIT en su 204ª reunión (Ginebra, noviembre de 1977), se ha enmendado en varias ocasiones. La ultima vez que se enmendó fue en marzo de 2017.</a:t>
            </a:r>
          </a:p>
        </p:txBody>
      </p:sp>
      <p:grpSp>
        <p:nvGrpSpPr>
          <p:cNvPr id="2" name="Grupo 1"/>
          <p:cNvGrpSpPr/>
          <p:nvPr/>
        </p:nvGrpSpPr>
        <p:grpSpPr>
          <a:xfrm>
            <a:off x="453969" y="3349033"/>
            <a:ext cx="5973726" cy="3164752"/>
            <a:chOff x="682568" y="3316730"/>
            <a:chExt cx="5973726" cy="3164752"/>
          </a:xfrm>
        </p:grpSpPr>
        <p:grpSp>
          <p:nvGrpSpPr>
            <p:cNvPr id="8" name="Grupo 7"/>
            <p:cNvGrpSpPr/>
            <p:nvPr/>
          </p:nvGrpSpPr>
          <p:grpSpPr>
            <a:xfrm>
              <a:off x="682568" y="3316730"/>
              <a:ext cx="5973726" cy="3164752"/>
              <a:chOff x="273923" y="2121136"/>
              <a:chExt cx="5830818" cy="3781232"/>
            </a:xfrm>
          </p:grpSpPr>
          <p:pic>
            <p:nvPicPr>
              <p:cNvPr id="10" name="Google Shape;120;p2" descr="Ecran de pared de 150 pulgadas eléctrico - LOCH &gt; Intecsa S.R.L.">
                <a:extLst>
                  <a:ext uri="{FF2B5EF4-FFF2-40B4-BE49-F238E27FC236}">
                    <a16:creationId xmlns:a16="http://schemas.microsoft.com/office/drawing/2014/main" id="{92F735CB-AC25-4513-A2AB-6B697B704754}"/>
                  </a:ext>
                </a:extLst>
              </p:cNvPr>
              <p:cNvPicPr preferRelativeResize="0"/>
              <p:nvPr/>
            </p:nvPicPr>
            <p:blipFill rotWithShape="1">
              <a:blip r:embed="rId2">
                <a:alphaModFix/>
              </a:blip>
              <a:srcRect/>
              <a:stretch/>
            </p:blipFill>
            <p:spPr>
              <a:xfrm>
                <a:off x="981233" y="2121136"/>
                <a:ext cx="5123508" cy="3781232"/>
              </a:xfrm>
              <a:prstGeom prst="rect">
                <a:avLst/>
              </a:prstGeom>
              <a:noFill/>
              <a:ln>
                <a:noFill/>
              </a:ln>
            </p:spPr>
          </p:pic>
          <p:pic>
            <p:nvPicPr>
              <p:cNvPr id="11" name="Google Shape;121;p2" descr="Símbolo dibujado mano de vídeo | Icono Gratis">
                <a:extLst>
                  <a:ext uri="{FF2B5EF4-FFF2-40B4-BE49-F238E27FC236}">
                    <a16:creationId xmlns:a16="http://schemas.microsoft.com/office/drawing/2014/main" id="{12FA2E97-7F6F-4736-A074-10D73FDC7302}"/>
                  </a:ext>
                </a:extLst>
              </p:cNvPr>
              <p:cNvPicPr preferRelativeResize="0"/>
              <p:nvPr/>
            </p:nvPicPr>
            <p:blipFill rotWithShape="1">
              <a:blip r:embed="rId3">
                <a:alphaModFix/>
              </a:blip>
              <a:srcRect/>
              <a:stretch/>
            </p:blipFill>
            <p:spPr>
              <a:xfrm>
                <a:off x="273923" y="2298100"/>
                <a:ext cx="678294" cy="552562"/>
              </a:xfrm>
              <a:prstGeom prst="rect">
                <a:avLst/>
              </a:prstGeom>
              <a:noFill/>
              <a:ln>
                <a:noFill/>
              </a:ln>
            </p:spPr>
          </p:pic>
        </p:grpSp>
        <p:pic>
          <p:nvPicPr>
            <p:cNvPr id="12" name="Imagen 11"/>
            <p:cNvPicPr>
              <a:picLocks noChangeAspect="1"/>
            </p:cNvPicPr>
            <p:nvPr/>
          </p:nvPicPr>
          <p:blipFill rotWithShape="1">
            <a:blip r:embed="rId4"/>
            <a:srcRect l="18390" t="17807" r="16961" b="20948"/>
            <a:stretch/>
          </p:blipFill>
          <p:spPr>
            <a:xfrm>
              <a:off x="1685990" y="3737221"/>
              <a:ext cx="4718641" cy="2515661"/>
            </a:xfrm>
            <a:prstGeom prst="rect">
              <a:avLst/>
            </a:prstGeom>
          </p:spPr>
        </p:pic>
      </p:grpSp>
      <p:grpSp>
        <p:nvGrpSpPr>
          <p:cNvPr id="15" name="Grupo 14"/>
          <p:cNvGrpSpPr/>
          <p:nvPr/>
        </p:nvGrpSpPr>
        <p:grpSpPr>
          <a:xfrm>
            <a:off x="6555660" y="4504765"/>
            <a:ext cx="5113259" cy="891921"/>
            <a:chOff x="6555660" y="4504765"/>
            <a:chExt cx="5113259" cy="891921"/>
          </a:xfrm>
        </p:grpSpPr>
        <p:sp>
          <p:nvSpPr>
            <p:cNvPr id="13" name="Rectángulo 12">
              <a:hlinkClick r:id="rId5"/>
            </p:cNvPr>
            <p:cNvSpPr/>
            <p:nvPr/>
          </p:nvSpPr>
          <p:spPr>
            <a:xfrm>
              <a:off x="6555660" y="5027354"/>
              <a:ext cx="5113259" cy="369332"/>
            </a:xfrm>
            <a:prstGeom prst="rect">
              <a:avLst/>
            </a:prstGeom>
          </p:spPr>
          <p:txBody>
            <a:bodyPr wrap="none">
              <a:spAutoFit/>
            </a:bodyPr>
            <a:lstStyle/>
            <a:p>
              <a:r>
                <a:rPr lang="es-PE" b="1" dirty="0">
                  <a:hlinkClick r:id="rId5"/>
                </a:rPr>
                <a:t>https://www.youtube.com/watch?v=VzXwkDHtRXc</a:t>
              </a:r>
              <a:endParaRPr lang="es-PE" b="1" dirty="0"/>
            </a:p>
          </p:txBody>
        </p:sp>
        <p:pic>
          <p:nvPicPr>
            <p:cNvPr id="14" name="Imagen 13"/>
            <p:cNvPicPr>
              <a:picLocks noChangeAspect="1"/>
            </p:cNvPicPr>
            <p:nvPr/>
          </p:nvPicPr>
          <p:blipFill>
            <a:blip r:embed="rId6"/>
            <a:stretch>
              <a:fillRect/>
            </a:stretch>
          </p:blipFill>
          <p:spPr>
            <a:xfrm>
              <a:off x="6555660" y="4504765"/>
              <a:ext cx="1385996" cy="522589"/>
            </a:xfrm>
            <a:prstGeom prst="rect">
              <a:avLst/>
            </a:prstGeom>
          </p:spPr>
        </p:pic>
      </p:grpSp>
    </p:spTree>
    <p:extLst>
      <p:ext uri="{BB962C8B-B14F-4D97-AF65-F5344CB8AC3E}">
        <p14:creationId xmlns:p14="http://schemas.microsoft.com/office/powerpoint/2010/main" val="1337761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700414" y="1286350"/>
            <a:ext cx="7009149" cy="477331"/>
          </a:xfrm>
        </p:spPr>
        <p:txBody>
          <a:bodyPr>
            <a:normAutofit/>
          </a:bodyPr>
          <a:lstStyle/>
          <a:p>
            <a:pPr lvl="0"/>
            <a:r>
              <a:rPr lang="es-ES" dirty="0"/>
              <a:t>Libro Verde de la Comisión Europea</a:t>
            </a:r>
            <a:endParaRPr lang="es-PE" dirty="0"/>
          </a:p>
        </p:txBody>
      </p:sp>
      <p:sp>
        <p:nvSpPr>
          <p:cNvPr id="4" name="Marcador de texto 3"/>
          <p:cNvSpPr>
            <a:spLocks noGrp="1"/>
          </p:cNvSpPr>
          <p:nvPr>
            <p:ph type="body" sz="quarter" idx="26"/>
          </p:nvPr>
        </p:nvSpPr>
        <p:spPr/>
        <p:txBody>
          <a:bodyPr/>
          <a:lstStyle/>
          <a:p>
            <a:r>
              <a:rPr lang="en-US" dirty="0" err="1"/>
              <a:t>Medio</a:t>
            </a:r>
            <a:r>
              <a:rPr lang="en-US" dirty="0"/>
              <a:t> </a:t>
            </a:r>
            <a:r>
              <a:rPr lang="en-US" dirty="0" err="1"/>
              <a:t>Ambiente</a:t>
            </a:r>
            <a:r>
              <a:rPr lang="en-US" dirty="0"/>
              <a:t> y </a:t>
            </a:r>
            <a:r>
              <a:rPr lang="en-US" dirty="0" err="1"/>
              <a:t>Responsabilidad</a:t>
            </a:r>
            <a:r>
              <a:rPr lang="en-US" dirty="0"/>
              <a:t> Social</a:t>
            </a:r>
            <a:endParaRPr lang="es-PE" dirty="0"/>
          </a:p>
        </p:txBody>
      </p:sp>
      <p:sp>
        <p:nvSpPr>
          <p:cNvPr id="16" name="Marcador de contenido 1"/>
          <p:cNvSpPr txBox="1">
            <a:spLocks/>
          </p:cNvSpPr>
          <p:nvPr/>
        </p:nvSpPr>
        <p:spPr>
          <a:xfrm>
            <a:off x="453969" y="2041026"/>
            <a:ext cx="6941913" cy="356639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s-PE" sz="1800" dirty="0"/>
              <a:t>La Unión Europea apoya la responsabilidad social de las empresas en la medida en que puede contribuir a cumplir el objetivo estratégico aprobado por el Consejo Europeo en Lisboa el 23 y 24 de marzo de 2000, esto es, convertir la economía de la Unión Europea en «la economía del conocimiento más competitiva y dinámica del mundo, antes del 2010, capaz de un crecimiento económico duradero acompañado por una mejora cuantitativa y cualitativa del empleo y una mayor cohesión social».</a:t>
            </a:r>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62" y="882939"/>
            <a:ext cx="3895249" cy="2074220"/>
          </a:xfrm>
          <a:prstGeom prst="rect">
            <a:avLst/>
          </a:prstGeom>
        </p:spPr>
      </p:pic>
      <p:pic>
        <p:nvPicPr>
          <p:cNvPr id="9220" name="Picture 4" descr="Así funciona la Unión Europe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9562" y="3199206"/>
            <a:ext cx="3895249" cy="2190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633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700414" y="1286350"/>
            <a:ext cx="7009149" cy="477331"/>
          </a:xfrm>
        </p:spPr>
        <p:txBody>
          <a:bodyPr>
            <a:normAutofit/>
          </a:bodyPr>
          <a:lstStyle/>
          <a:p>
            <a:pPr lvl="0"/>
            <a:r>
              <a:rPr lang="es-ES" dirty="0"/>
              <a:t>Libro Verde de la Comisión Europea</a:t>
            </a:r>
            <a:endParaRPr lang="es-PE" dirty="0"/>
          </a:p>
        </p:txBody>
      </p:sp>
      <p:sp>
        <p:nvSpPr>
          <p:cNvPr id="4" name="Marcador de texto 3"/>
          <p:cNvSpPr>
            <a:spLocks noGrp="1"/>
          </p:cNvSpPr>
          <p:nvPr>
            <p:ph type="body" sz="quarter" idx="26"/>
          </p:nvPr>
        </p:nvSpPr>
        <p:spPr/>
        <p:txBody>
          <a:bodyPr/>
          <a:lstStyle/>
          <a:p>
            <a:r>
              <a:rPr lang="en-US" dirty="0" err="1"/>
              <a:t>Medio</a:t>
            </a:r>
            <a:r>
              <a:rPr lang="en-US" dirty="0"/>
              <a:t> </a:t>
            </a:r>
            <a:r>
              <a:rPr lang="en-US" dirty="0" err="1"/>
              <a:t>Ambiente</a:t>
            </a:r>
            <a:r>
              <a:rPr lang="en-US" dirty="0"/>
              <a:t> y </a:t>
            </a:r>
            <a:r>
              <a:rPr lang="en-US" dirty="0" err="1"/>
              <a:t>Responsabilidad</a:t>
            </a:r>
            <a:r>
              <a:rPr lang="en-US" dirty="0"/>
              <a:t> Social</a:t>
            </a:r>
            <a:endParaRPr lang="es-PE" dirty="0"/>
          </a:p>
        </p:txBody>
      </p:sp>
      <p:sp>
        <p:nvSpPr>
          <p:cNvPr id="17" name="Rectángulo 16"/>
          <p:cNvSpPr/>
          <p:nvPr/>
        </p:nvSpPr>
        <p:spPr>
          <a:xfrm>
            <a:off x="565942" y="2153082"/>
            <a:ext cx="7825021" cy="3000821"/>
          </a:xfrm>
          <a:prstGeom prst="rect">
            <a:avLst/>
          </a:prstGeom>
        </p:spPr>
        <p:txBody>
          <a:bodyPr wrap="square">
            <a:spAutoFit/>
          </a:bodyPr>
          <a:lstStyle/>
          <a:p>
            <a:pPr>
              <a:lnSpc>
                <a:spcPct val="150000"/>
              </a:lnSpc>
            </a:pPr>
            <a:r>
              <a:rPr lang="es-PE" dirty="0">
                <a:solidFill>
                  <a:srgbClr val="222222"/>
                </a:solidFill>
                <a:latin typeface="Arial" panose="020B0604020202020204" pitchFamily="34" charset="0"/>
                <a:cs typeface="Arial" panose="020B0604020202020204" pitchFamily="34" charset="0"/>
              </a:rPr>
              <a:t>El Libro Verde se plantea cómo fomentar la responsabilidad social de las empresas a nivel europeo e internacional, cómo aprovechar al máximo las experiencias existentes, fomentar el desarrollo de prácticas innovadoras, aumentar la transparencia e incrementar la fiabilidad de las evaluaciones y la validación. El Libro Verde pretende que el fomento de la RSC y de las buenas prácticas empresariales alcance a todas las empresas, incluidas las PYMES, las cooperativas y otras formas de empresas.</a:t>
            </a:r>
            <a:endParaRPr lang="es-PE" dirty="0">
              <a:latin typeface="Arial" panose="020B0604020202020204" pitchFamily="34" charset="0"/>
              <a:cs typeface="Arial" panose="020B0604020202020204" pitchFamily="34" charset="0"/>
            </a:endParaRPr>
          </a:p>
        </p:txBody>
      </p:sp>
      <p:pic>
        <p:nvPicPr>
          <p:cNvPr id="6" name="Marcador de contenido 4"/>
          <p:cNvPicPr>
            <a:picLocks noChangeAspect="1"/>
          </p:cNvPicPr>
          <p:nvPr/>
        </p:nvPicPr>
        <p:blipFill>
          <a:blip r:embed="rId2"/>
          <a:stretch>
            <a:fillRect/>
          </a:stretch>
        </p:blipFill>
        <p:spPr>
          <a:xfrm>
            <a:off x="8796046" y="829407"/>
            <a:ext cx="2947853" cy="4659313"/>
          </a:xfrm>
          <a:prstGeom prst="rect">
            <a:avLst/>
          </a:prstGeom>
        </p:spPr>
      </p:pic>
    </p:spTree>
    <p:extLst>
      <p:ext uri="{BB962C8B-B14F-4D97-AF65-F5344CB8AC3E}">
        <p14:creationId xmlns:p14="http://schemas.microsoft.com/office/powerpoint/2010/main" val="3364400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700414" y="1286350"/>
            <a:ext cx="7009149" cy="477331"/>
          </a:xfrm>
        </p:spPr>
        <p:txBody>
          <a:bodyPr>
            <a:normAutofit/>
          </a:bodyPr>
          <a:lstStyle/>
          <a:p>
            <a:pPr lvl="0"/>
            <a:r>
              <a:rPr lang="es-ES" dirty="0"/>
              <a:t>Libro Verde de la Comisión Europea</a:t>
            </a:r>
            <a:endParaRPr lang="es-PE" dirty="0"/>
          </a:p>
        </p:txBody>
      </p:sp>
      <p:sp>
        <p:nvSpPr>
          <p:cNvPr id="4" name="Marcador de texto 3"/>
          <p:cNvSpPr>
            <a:spLocks noGrp="1"/>
          </p:cNvSpPr>
          <p:nvPr>
            <p:ph type="body" sz="quarter" idx="26"/>
          </p:nvPr>
        </p:nvSpPr>
        <p:spPr/>
        <p:txBody>
          <a:bodyPr/>
          <a:lstStyle/>
          <a:p>
            <a:r>
              <a:rPr lang="en-US" dirty="0" err="1"/>
              <a:t>Medio</a:t>
            </a:r>
            <a:r>
              <a:rPr lang="en-US" dirty="0"/>
              <a:t> </a:t>
            </a:r>
            <a:r>
              <a:rPr lang="en-US" dirty="0" err="1"/>
              <a:t>Ambiente</a:t>
            </a:r>
            <a:r>
              <a:rPr lang="en-US" dirty="0"/>
              <a:t> y </a:t>
            </a:r>
            <a:r>
              <a:rPr lang="en-US" dirty="0" err="1"/>
              <a:t>Responsabilidad</a:t>
            </a:r>
            <a:r>
              <a:rPr lang="en-US" dirty="0"/>
              <a:t> Social</a:t>
            </a:r>
            <a:endParaRPr lang="es-PE" dirty="0"/>
          </a:p>
        </p:txBody>
      </p:sp>
      <p:grpSp>
        <p:nvGrpSpPr>
          <p:cNvPr id="7" name="Grupo 6"/>
          <p:cNvGrpSpPr/>
          <p:nvPr/>
        </p:nvGrpSpPr>
        <p:grpSpPr>
          <a:xfrm>
            <a:off x="453969" y="2005134"/>
            <a:ext cx="7076633" cy="3514834"/>
            <a:chOff x="319499" y="1618849"/>
            <a:chExt cx="7076633" cy="3514834"/>
          </a:xfrm>
        </p:grpSpPr>
        <p:grpSp>
          <p:nvGrpSpPr>
            <p:cNvPr id="8" name="Grupo 7"/>
            <p:cNvGrpSpPr/>
            <p:nvPr/>
          </p:nvGrpSpPr>
          <p:grpSpPr>
            <a:xfrm>
              <a:off x="319499" y="1618849"/>
              <a:ext cx="7076633" cy="3514834"/>
              <a:chOff x="273923" y="2121136"/>
              <a:chExt cx="5830818" cy="3781232"/>
            </a:xfrm>
          </p:grpSpPr>
          <p:pic>
            <p:nvPicPr>
              <p:cNvPr id="10" name="Google Shape;120;p2" descr="Ecran de pared de 150 pulgadas eléctrico - LOCH &gt; Intecsa S.R.L.">
                <a:extLst>
                  <a:ext uri="{FF2B5EF4-FFF2-40B4-BE49-F238E27FC236}">
                    <a16:creationId xmlns:a16="http://schemas.microsoft.com/office/drawing/2014/main" id="{92F735CB-AC25-4513-A2AB-6B697B704754}"/>
                  </a:ext>
                </a:extLst>
              </p:cNvPr>
              <p:cNvPicPr preferRelativeResize="0"/>
              <p:nvPr/>
            </p:nvPicPr>
            <p:blipFill rotWithShape="1">
              <a:blip r:embed="rId2">
                <a:alphaModFix/>
              </a:blip>
              <a:srcRect/>
              <a:stretch/>
            </p:blipFill>
            <p:spPr>
              <a:xfrm>
                <a:off x="981233" y="2121136"/>
                <a:ext cx="5123508" cy="3781232"/>
              </a:xfrm>
              <a:prstGeom prst="rect">
                <a:avLst/>
              </a:prstGeom>
              <a:noFill/>
              <a:ln>
                <a:noFill/>
              </a:ln>
            </p:spPr>
          </p:pic>
          <p:pic>
            <p:nvPicPr>
              <p:cNvPr id="11" name="Google Shape;121;p2" descr="Símbolo dibujado mano de vídeo | Icono Gratis">
                <a:extLst>
                  <a:ext uri="{FF2B5EF4-FFF2-40B4-BE49-F238E27FC236}">
                    <a16:creationId xmlns:a16="http://schemas.microsoft.com/office/drawing/2014/main" id="{12FA2E97-7F6F-4736-A074-10D73FDC7302}"/>
                  </a:ext>
                </a:extLst>
              </p:cNvPr>
              <p:cNvPicPr preferRelativeResize="0"/>
              <p:nvPr/>
            </p:nvPicPr>
            <p:blipFill rotWithShape="1">
              <a:blip r:embed="rId3">
                <a:alphaModFix/>
              </a:blip>
              <a:srcRect/>
              <a:stretch/>
            </p:blipFill>
            <p:spPr>
              <a:xfrm>
                <a:off x="273923" y="2298100"/>
                <a:ext cx="678294" cy="552562"/>
              </a:xfrm>
              <a:prstGeom prst="rect">
                <a:avLst/>
              </a:prstGeom>
              <a:noFill/>
              <a:ln>
                <a:noFill/>
              </a:ln>
            </p:spPr>
          </p:pic>
        </p:grpSp>
        <p:pic>
          <p:nvPicPr>
            <p:cNvPr id="9" name="Imagen 8"/>
            <p:cNvPicPr>
              <a:picLocks noChangeAspect="1"/>
            </p:cNvPicPr>
            <p:nvPr/>
          </p:nvPicPr>
          <p:blipFill>
            <a:blip r:embed="rId4"/>
            <a:stretch>
              <a:fillRect/>
            </a:stretch>
          </p:blipFill>
          <p:spPr>
            <a:xfrm>
              <a:off x="1484777" y="2101954"/>
              <a:ext cx="5617310" cy="2766158"/>
            </a:xfrm>
            <a:prstGeom prst="rect">
              <a:avLst/>
            </a:prstGeom>
          </p:spPr>
        </p:pic>
      </p:grpSp>
      <p:grpSp>
        <p:nvGrpSpPr>
          <p:cNvPr id="5" name="Grupo 4"/>
          <p:cNvGrpSpPr/>
          <p:nvPr/>
        </p:nvGrpSpPr>
        <p:grpSpPr>
          <a:xfrm>
            <a:off x="632930" y="5564923"/>
            <a:ext cx="7076633" cy="438150"/>
            <a:chOff x="2139249" y="5565648"/>
            <a:chExt cx="7076633" cy="438150"/>
          </a:xfrm>
        </p:grpSpPr>
        <p:sp>
          <p:nvSpPr>
            <p:cNvPr id="12" name="Rectángulo 11">
              <a:hlinkClick r:id="rId5"/>
            </p:cNvPr>
            <p:cNvSpPr/>
            <p:nvPr/>
          </p:nvSpPr>
          <p:spPr>
            <a:xfrm>
              <a:off x="3531184" y="5600057"/>
              <a:ext cx="5684698" cy="369332"/>
            </a:xfrm>
            <a:prstGeom prst="rect">
              <a:avLst/>
            </a:prstGeom>
          </p:spPr>
          <p:txBody>
            <a:bodyPr wrap="none">
              <a:spAutoFit/>
            </a:bodyPr>
            <a:lstStyle/>
            <a:p>
              <a:r>
                <a:rPr lang="es-PE" b="1" dirty="0">
                  <a:hlinkClick r:id="rId5"/>
                </a:rPr>
                <a:t>https://www.youtube.com/watch?v=WqFRqzL6aSA&amp;t=7s</a:t>
              </a:r>
              <a:endParaRPr lang="es-PE" b="1" dirty="0"/>
            </a:p>
          </p:txBody>
        </p:sp>
        <p:pic>
          <p:nvPicPr>
            <p:cNvPr id="2" name="Imagen 1"/>
            <p:cNvPicPr>
              <a:picLocks noChangeAspect="1"/>
            </p:cNvPicPr>
            <p:nvPr/>
          </p:nvPicPr>
          <p:blipFill>
            <a:blip r:embed="rId6"/>
            <a:stretch>
              <a:fillRect/>
            </a:stretch>
          </p:blipFill>
          <p:spPr>
            <a:xfrm>
              <a:off x="2139249" y="5565648"/>
              <a:ext cx="1266825" cy="438150"/>
            </a:xfrm>
            <a:prstGeom prst="rect">
              <a:avLst/>
            </a:prstGeom>
          </p:spPr>
        </p:pic>
      </p:grpSp>
    </p:spTree>
    <p:extLst>
      <p:ext uri="{BB962C8B-B14F-4D97-AF65-F5344CB8AC3E}">
        <p14:creationId xmlns:p14="http://schemas.microsoft.com/office/powerpoint/2010/main" val="1613657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592837" y="1235456"/>
            <a:ext cx="7009149" cy="477331"/>
          </a:xfrm>
        </p:spPr>
        <p:txBody>
          <a:bodyPr>
            <a:normAutofit/>
          </a:bodyPr>
          <a:lstStyle/>
          <a:p>
            <a:pPr lvl="0"/>
            <a:r>
              <a:rPr lang="es-ES" dirty="0"/>
              <a:t>Pacto Verde Europeo</a:t>
            </a:r>
            <a:endParaRPr lang="es-PE" dirty="0"/>
          </a:p>
        </p:txBody>
      </p:sp>
      <p:sp>
        <p:nvSpPr>
          <p:cNvPr id="4" name="Marcador de texto 3"/>
          <p:cNvSpPr>
            <a:spLocks noGrp="1"/>
          </p:cNvSpPr>
          <p:nvPr>
            <p:ph type="body" sz="quarter" idx="26"/>
          </p:nvPr>
        </p:nvSpPr>
        <p:spPr/>
        <p:txBody>
          <a:bodyPr/>
          <a:lstStyle/>
          <a:p>
            <a:r>
              <a:rPr lang="en-US" dirty="0" err="1"/>
              <a:t>Medio</a:t>
            </a:r>
            <a:r>
              <a:rPr lang="en-US" dirty="0"/>
              <a:t> </a:t>
            </a:r>
            <a:r>
              <a:rPr lang="en-US" dirty="0" err="1"/>
              <a:t>Ambiente</a:t>
            </a:r>
            <a:r>
              <a:rPr lang="en-US" dirty="0"/>
              <a:t> y </a:t>
            </a:r>
            <a:r>
              <a:rPr lang="en-US" dirty="0" err="1"/>
              <a:t>Responsabilidad</a:t>
            </a:r>
            <a:r>
              <a:rPr lang="en-US" dirty="0"/>
              <a:t> Social</a:t>
            </a:r>
            <a:endParaRPr lang="es-PE" dirty="0"/>
          </a:p>
        </p:txBody>
      </p:sp>
      <p:grpSp>
        <p:nvGrpSpPr>
          <p:cNvPr id="5" name="Grupo 4"/>
          <p:cNvGrpSpPr/>
          <p:nvPr/>
        </p:nvGrpSpPr>
        <p:grpSpPr>
          <a:xfrm>
            <a:off x="453969" y="6021679"/>
            <a:ext cx="6347459" cy="438150"/>
            <a:chOff x="2139249" y="5565648"/>
            <a:chExt cx="6347459" cy="438150"/>
          </a:xfrm>
        </p:grpSpPr>
        <p:sp>
          <p:nvSpPr>
            <p:cNvPr id="12" name="Rectángulo 11">
              <a:hlinkClick r:id="rId2"/>
            </p:cNvPr>
            <p:cNvSpPr/>
            <p:nvPr/>
          </p:nvSpPr>
          <p:spPr>
            <a:xfrm>
              <a:off x="3531184" y="5600057"/>
              <a:ext cx="4955524" cy="369332"/>
            </a:xfrm>
            <a:prstGeom prst="rect">
              <a:avLst/>
            </a:prstGeom>
          </p:spPr>
          <p:txBody>
            <a:bodyPr wrap="none">
              <a:spAutoFit/>
            </a:bodyPr>
            <a:lstStyle/>
            <a:p>
              <a:r>
                <a:rPr lang="es-PE" b="1" dirty="0">
                  <a:hlinkClick r:id="rId2"/>
                </a:rPr>
                <a:t>https://www.youtube.com/watch?v=7a8_Atjahqs</a:t>
              </a:r>
              <a:endParaRPr lang="es-PE" b="1" dirty="0"/>
            </a:p>
          </p:txBody>
        </p:sp>
        <p:pic>
          <p:nvPicPr>
            <p:cNvPr id="2" name="Imagen 1"/>
            <p:cNvPicPr>
              <a:picLocks noChangeAspect="1"/>
            </p:cNvPicPr>
            <p:nvPr/>
          </p:nvPicPr>
          <p:blipFill>
            <a:blip r:embed="rId3"/>
            <a:stretch>
              <a:fillRect/>
            </a:stretch>
          </p:blipFill>
          <p:spPr>
            <a:xfrm>
              <a:off x="2139249" y="5565648"/>
              <a:ext cx="1266825" cy="438150"/>
            </a:xfrm>
            <a:prstGeom prst="rect">
              <a:avLst/>
            </a:prstGeom>
          </p:spPr>
        </p:pic>
      </p:grpSp>
      <p:grpSp>
        <p:nvGrpSpPr>
          <p:cNvPr id="6" name="Grupo 5"/>
          <p:cNvGrpSpPr/>
          <p:nvPr/>
        </p:nvGrpSpPr>
        <p:grpSpPr>
          <a:xfrm>
            <a:off x="110725" y="1787597"/>
            <a:ext cx="7338947" cy="4124864"/>
            <a:chOff x="1697476" y="1777786"/>
            <a:chExt cx="7338947" cy="4124864"/>
          </a:xfrm>
        </p:grpSpPr>
        <p:grpSp>
          <p:nvGrpSpPr>
            <p:cNvPr id="8" name="Grupo 7"/>
            <p:cNvGrpSpPr/>
            <p:nvPr/>
          </p:nvGrpSpPr>
          <p:grpSpPr>
            <a:xfrm>
              <a:off x="1697476" y="1777786"/>
              <a:ext cx="7338947" cy="4124864"/>
              <a:chOff x="273923" y="2121136"/>
              <a:chExt cx="5830818" cy="3781232"/>
            </a:xfrm>
          </p:grpSpPr>
          <p:pic>
            <p:nvPicPr>
              <p:cNvPr id="10" name="Google Shape;120;p2" descr="Ecran de pared de 150 pulgadas eléctrico - LOCH &gt; Intecsa S.R.L.">
                <a:extLst>
                  <a:ext uri="{FF2B5EF4-FFF2-40B4-BE49-F238E27FC236}">
                    <a16:creationId xmlns:a16="http://schemas.microsoft.com/office/drawing/2014/main" id="{92F735CB-AC25-4513-A2AB-6B697B704754}"/>
                  </a:ext>
                </a:extLst>
              </p:cNvPr>
              <p:cNvPicPr preferRelativeResize="0"/>
              <p:nvPr/>
            </p:nvPicPr>
            <p:blipFill rotWithShape="1">
              <a:blip r:embed="rId4">
                <a:alphaModFix/>
              </a:blip>
              <a:srcRect/>
              <a:stretch/>
            </p:blipFill>
            <p:spPr>
              <a:xfrm>
                <a:off x="981233" y="2121136"/>
                <a:ext cx="5123508" cy="3781232"/>
              </a:xfrm>
              <a:prstGeom prst="rect">
                <a:avLst/>
              </a:prstGeom>
              <a:noFill/>
              <a:ln>
                <a:noFill/>
              </a:ln>
            </p:spPr>
          </p:pic>
          <p:pic>
            <p:nvPicPr>
              <p:cNvPr id="11" name="Google Shape;121;p2" descr="Símbolo dibujado mano de vídeo | Icono Gratis">
                <a:extLst>
                  <a:ext uri="{FF2B5EF4-FFF2-40B4-BE49-F238E27FC236}">
                    <a16:creationId xmlns:a16="http://schemas.microsoft.com/office/drawing/2014/main" id="{12FA2E97-7F6F-4736-A074-10D73FDC7302}"/>
                  </a:ext>
                </a:extLst>
              </p:cNvPr>
              <p:cNvPicPr preferRelativeResize="0"/>
              <p:nvPr/>
            </p:nvPicPr>
            <p:blipFill rotWithShape="1">
              <a:blip r:embed="rId5">
                <a:alphaModFix/>
              </a:blip>
              <a:srcRect/>
              <a:stretch/>
            </p:blipFill>
            <p:spPr>
              <a:xfrm>
                <a:off x="273923" y="2298100"/>
                <a:ext cx="678294" cy="552562"/>
              </a:xfrm>
              <a:prstGeom prst="rect">
                <a:avLst/>
              </a:prstGeom>
              <a:noFill/>
              <a:ln>
                <a:noFill/>
              </a:ln>
            </p:spPr>
          </p:pic>
        </p:grpSp>
        <p:pic>
          <p:nvPicPr>
            <p:cNvPr id="13" name="Imagen 12"/>
            <p:cNvPicPr>
              <a:picLocks noChangeAspect="1"/>
            </p:cNvPicPr>
            <p:nvPr/>
          </p:nvPicPr>
          <p:blipFill>
            <a:blip r:embed="rId6"/>
            <a:stretch>
              <a:fillRect/>
            </a:stretch>
          </p:blipFill>
          <p:spPr>
            <a:xfrm>
              <a:off x="2918609" y="2343324"/>
              <a:ext cx="5818952" cy="3281665"/>
            </a:xfrm>
            <a:prstGeom prst="rect">
              <a:avLst/>
            </a:prstGeom>
          </p:spPr>
        </p:pic>
      </p:grpSp>
      <p:sp>
        <p:nvSpPr>
          <p:cNvPr id="15" name="Rectángulo 14"/>
          <p:cNvSpPr/>
          <p:nvPr/>
        </p:nvSpPr>
        <p:spPr>
          <a:xfrm>
            <a:off x="7449672" y="2583421"/>
            <a:ext cx="4601678" cy="2308324"/>
          </a:xfrm>
          <a:prstGeom prst="rect">
            <a:avLst/>
          </a:prstGeom>
        </p:spPr>
        <p:txBody>
          <a:bodyPr wrap="square">
            <a:spAutoFit/>
          </a:bodyPr>
          <a:lstStyle/>
          <a:p>
            <a:pPr>
              <a:lnSpc>
                <a:spcPct val="150000"/>
              </a:lnSpc>
            </a:pPr>
            <a:r>
              <a:rPr lang="es-PE" sz="1600" dirty="0">
                <a:solidFill>
                  <a:srgbClr val="404040"/>
                </a:solidFill>
                <a:latin typeface="Arial" panose="020B0604020202020204" pitchFamily="34" charset="0"/>
              </a:rPr>
              <a:t>El cambio climático y la degradación del medio ambiente son una amenaza existencial a la que se enfrentan Europa y el resto del mundo. Para superar estos retos, el Pacto Verde Europeo transformará la UE en una economía moderna, eficiente en el uso de los recursos y competitiva.</a:t>
            </a:r>
            <a:endParaRPr lang="es-PE" sz="1600" dirty="0"/>
          </a:p>
        </p:txBody>
      </p:sp>
    </p:spTree>
    <p:extLst>
      <p:ext uri="{BB962C8B-B14F-4D97-AF65-F5344CB8AC3E}">
        <p14:creationId xmlns:p14="http://schemas.microsoft.com/office/powerpoint/2010/main" val="1538926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505342" y="1391282"/>
            <a:ext cx="5476717" cy="477331"/>
          </a:xfrm>
        </p:spPr>
        <p:txBody>
          <a:bodyPr/>
          <a:lstStyle/>
          <a:p>
            <a:pPr lvl="0"/>
            <a:r>
              <a:rPr lang="es-ES" dirty="0"/>
              <a:t>Pacto Verde Europeo</a:t>
            </a:r>
            <a:endParaRPr lang="es-PE" dirty="0"/>
          </a:p>
        </p:txBody>
      </p:sp>
      <p:sp>
        <p:nvSpPr>
          <p:cNvPr id="4" name="Marcador de texto 3"/>
          <p:cNvSpPr>
            <a:spLocks noGrp="1"/>
          </p:cNvSpPr>
          <p:nvPr>
            <p:ph type="body" sz="quarter" idx="26"/>
          </p:nvPr>
        </p:nvSpPr>
        <p:spPr/>
        <p:txBody>
          <a:bodyPr/>
          <a:lstStyle/>
          <a:p>
            <a:r>
              <a:rPr lang="en-US" dirty="0" err="1"/>
              <a:t>Medio</a:t>
            </a:r>
            <a:r>
              <a:rPr lang="en-US" dirty="0"/>
              <a:t> </a:t>
            </a:r>
            <a:r>
              <a:rPr lang="en-US" dirty="0" err="1"/>
              <a:t>Ambiente</a:t>
            </a:r>
            <a:r>
              <a:rPr lang="en-US" dirty="0"/>
              <a:t> y </a:t>
            </a:r>
            <a:r>
              <a:rPr lang="en-US" dirty="0" err="1"/>
              <a:t>Responsabilidad</a:t>
            </a:r>
            <a:r>
              <a:rPr lang="en-US" dirty="0"/>
              <a:t> Social</a:t>
            </a:r>
            <a:endParaRPr lang="es-PE" dirty="0"/>
          </a:p>
        </p:txBody>
      </p:sp>
      <p:sp>
        <p:nvSpPr>
          <p:cNvPr id="5" name="Rectángulo 4"/>
          <p:cNvSpPr/>
          <p:nvPr/>
        </p:nvSpPr>
        <p:spPr>
          <a:xfrm>
            <a:off x="453969" y="2229794"/>
            <a:ext cx="8192489" cy="1754326"/>
          </a:xfrm>
          <a:prstGeom prst="rect">
            <a:avLst/>
          </a:prstGeom>
        </p:spPr>
        <p:txBody>
          <a:bodyPr wrap="square">
            <a:spAutoFit/>
          </a:bodyPr>
          <a:lstStyle/>
          <a:p>
            <a:pPr>
              <a:lnSpc>
                <a:spcPct val="150000"/>
              </a:lnSpc>
            </a:pPr>
            <a:r>
              <a:rPr lang="es-PE" dirty="0">
                <a:latin typeface="Arial" panose="020B0604020202020204" pitchFamily="34" charset="0"/>
                <a:cs typeface="Arial" panose="020B0604020202020204" pitchFamily="34" charset="0"/>
              </a:rPr>
              <a:t>El Pacto Verde Europeo es también una cuerda de salvamento para salir de la pandemia de COVID-19. Un tercio de los 1,8 billones de euros de inversiones del plan de recuperación </a:t>
            </a:r>
            <a:r>
              <a:rPr lang="es-PE" dirty="0" err="1">
                <a:latin typeface="Arial" panose="020B0604020202020204" pitchFamily="34" charset="0"/>
                <a:cs typeface="Arial" panose="020B0604020202020204" pitchFamily="34" charset="0"/>
              </a:rPr>
              <a:t>NextGenerationEU</a:t>
            </a:r>
            <a:r>
              <a:rPr lang="es-PE" dirty="0">
                <a:latin typeface="Arial" panose="020B0604020202020204" pitchFamily="34" charset="0"/>
                <a:cs typeface="Arial" panose="020B0604020202020204" pitchFamily="34" charset="0"/>
              </a:rPr>
              <a:t> y el presupuesto de siete años de la UE financiarán el Pacto Verde Europeo. Se busca garantizar que:</a:t>
            </a:r>
            <a:endParaRPr lang="es-PE" dirty="0">
              <a:solidFill>
                <a:srgbClr val="404040"/>
              </a:solidFill>
              <a:latin typeface="Arial" panose="020B0604020202020204" pitchFamily="34" charset="0"/>
              <a:cs typeface="Arial" panose="020B0604020202020204" pitchFamily="34" charset="0"/>
            </a:endParaRPr>
          </a:p>
        </p:txBody>
      </p:sp>
      <p:sp>
        <p:nvSpPr>
          <p:cNvPr id="6" name="Rectángulo 5"/>
          <p:cNvSpPr/>
          <p:nvPr/>
        </p:nvSpPr>
        <p:spPr>
          <a:xfrm>
            <a:off x="933427" y="4229152"/>
            <a:ext cx="9430870" cy="1338828"/>
          </a:xfrm>
          <a:prstGeom prst="rect">
            <a:avLst/>
          </a:prstGeom>
        </p:spPr>
        <p:txBody>
          <a:bodyPr wrap="square">
            <a:spAutoFit/>
          </a:bodyPr>
          <a:lstStyle/>
          <a:p>
            <a:pPr>
              <a:lnSpc>
                <a:spcPct val="150000"/>
              </a:lnSpc>
              <a:buFont typeface="Arial" panose="020B0604020202020204" pitchFamily="34" charset="0"/>
              <a:buChar char="•"/>
            </a:pPr>
            <a:r>
              <a:rPr lang="es-PE" dirty="0">
                <a:latin typeface="Arial" panose="020B0604020202020204" pitchFamily="34" charset="0"/>
              </a:rPr>
              <a:t>hayan dejado de producirse emisiones netas de gases de efecto invernadero en 2050</a:t>
            </a:r>
          </a:p>
          <a:p>
            <a:pPr>
              <a:lnSpc>
                <a:spcPct val="150000"/>
              </a:lnSpc>
              <a:buFont typeface="Arial" panose="020B0604020202020204" pitchFamily="34" charset="0"/>
              <a:buChar char="•"/>
            </a:pPr>
            <a:r>
              <a:rPr lang="es-PE" dirty="0">
                <a:latin typeface="Arial" panose="020B0604020202020204" pitchFamily="34" charset="0"/>
              </a:rPr>
              <a:t>el crecimiento económico esté disociado del uso de recursos</a:t>
            </a:r>
          </a:p>
          <a:p>
            <a:pPr>
              <a:lnSpc>
                <a:spcPct val="150000"/>
              </a:lnSpc>
              <a:buFont typeface="Arial" panose="020B0604020202020204" pitchFamily="34" charset="0"/>
              <a:buChar char="•"/>
            </a:pPr>
            <a:r>
              <a:rPr lang="es-PE" dirty="0">
                <a:latin typeface="Arial" panose="020B0604020202020204" pitchFamily="34" charset="0"/>
              </a:rPr>
              <a:t>no haya personas ni lugares que se queden atrás.</a:t>
            </a:r>
          </a:p>
        </p:txBody>
      </p:sp>
      <p:pic>
        <p:nvPicPr>
          <p:cNvPr id="1026" name="Picture 2" descr="Pacto Verde Europe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4376" y="1187179"/>
            <a:ext cx="3139842" cy="2898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928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273257F-D179-0F4C-B01F-BB2035DAEC54}"/>
              </a:ext>
            </a:extLst>
          </p:cNvPr>
          <p:cNvSpPr>
            <a:spLocks noGrp="1"/>
          </p:cNvSpPr>
          <p:nvPr>
            <p:ph type="body" sz="quarter" idx="14"/>
          </p:nvPr>
        </p:nvSpPr>
        <p:spPr>
          <a:xfrm>
            <a:off x="3001136" y="1801955"/>
            <a:ext cx="7933027" cy="696546"/>
          </a:xfrm>
        </p:spPr>
        <p:txBody>
          <a:bodyPr vert="horz" lIns="0" tIns="0" rIns="0" bIns="0" rtlCol="0" anchor="t">
            <a:noAutofit/>
          </a:bodyPr>
          <a:lstStyle/>
          <a:p>
            <a:pPr>
              <a:spcBef>
                <a:spcPts val="1200"/>
              </a:spcBef>
            </a:pPr>
            <a:r>
              <a:rPr lang="es-PE" dirty="0">
                <a:latin typeface="Stag Book"/>
                <a:cs typeface="Arial"/>
              </a:rPr>
              <a:t>Logro de Aprendizaje N</a:t>
            </a:r>
            <a:r>
              <a:rPr lang="es-PE" sz="4000" spc="0" dirty="0">
                <a:latin typeface="Stag Book"/>
                <a:cs typeface="Arial"/>
              </a:rPr>
              <a:t>°3</a:t>
            </a:r>
            <a:r>
              <a:rPr lang="es-PE" dirty="0">
                <a:latin typeface="Stag Book"/>
                <a:cs typeface="Arial"/>
              </a:rPr>
              <a:t>:</a:t>
            </a:r>
          </a:p>
        </p:txBody>
      </p:sp>
      <p:sp>
        <p:nvSpPr>
          <p:cNvPr id="5" name="Rectángulo 4"/>
          <p:cNvSpPr/>
          <p:nvPr/>
        </p:nvSpPr>
        <p:spPr>
          <a:xfrm>
            <a:off x="3001135" y="2671121"/>
            <a:ext cx="6979991" cy="2062103"/>
          </a:xfrm>
          <a:prstGeom prst="rect">
            <a:avLst/>
          </a:prstGeom>
        </p:spPr>
        <p:txBody>
          <a:bodyPr wrap="square">
            <a:spAutoFit/>
          </a:bodyPr>
          <a:lstStyle/>
          <a:p>
            <a:pPr algn="just">
              <a:spcBef>
                <a:spcPts val="1200"/>
              </a:spcBef>
            </a:pPr>
            <a:r>
              <a:rPr lang="es-PE" sz="3200" dirty="0">
                <a:latin typeface="Stag Book"/>
                <a:cs typeface="Arial"/>
              </a:rPr>
              <a:t>Diferencia los principales acuerdos internacionales en favor de la RSE valorando sus ventajas y aplicabilidad en la realidad peruana.</a:t>
            </a:r>
          </a:p>
        </p:txBody>
      </p:sp>
    </p:spTree>
    <p:extLst>
      <p:ext uri="{BB962C8B-B14F-4D97-AF65-F5344CB8AC3E}">
        <p14:creationId xmlns:p14="http://schemas.microsoft.com/office/powerpoint/2010/main" val="2866921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453969" y="899602"/>
            <a:ext cx="7762184" cy="477331"/>
          </a:xfrm>
        </p:spPr>
        <p:txBody>
          <a:bodyPr>
            <a:normAutofit/>
          </a:bodyPr>
          <a:lstStyle/>
          <a:p>
            <a:r>
              <a:rPr lang="es-PE" dirty="0"/>
              <a:t>Beneficios del Pacto Verde Europeo</a:t>
            </a:r>
          </a:p>
        </p:txBody>
      </p:sp>
      <p:sp>
        <p:nvSpPr>
          <p:cNvPr id="4" name="Marcador de texto 3"/>
          <p:cNvSpPr>
            <a:spLocks noGrp="1"/>
          </p:cNvSpPr>
          <p:nvPr>
            <p:ph type="body" sz="quarter" idx="26"/>
          </p:nvPr>
        </p:nvSpPr>
        <p:spPr/>
        <p:txBody>
          <a:bodyPr/>
          <a:lstStyle/>
          <a:p>
            <a:r>
              <a:rPr lang="en-US" dirty="0" err="1"/>
              <a:t>Medio</a:t>
            </a:r>
            <a:r>
              <a:rPr lang="en-US" dirty="0"/>
              <a:t> </a:t>
            </a:r>
            <a:r>
              <a:rPr lang="en-US" dirty="0" err="1"/>
              <a:t>Ambiente</a:t>
            </a:r>
            <a:r>
              <a:rPr lang="en-US" dirty="0"/>
              <a:t> y </a:t>
            </a:r>
            <a:r>
              <a:rPr lang="en-US" dirty="0" err="1"/>
              <a:t>Responsabilidad</a:t>
            </a:r>
            <a:r>
              <a:rPr lang="en-US" dirty="0"/>
              <a:t> Social</a:t>
            </a:r>
            <a:endParaRPr lang="es-PE" dirty="0"/>
          </a:p>
          <a:p>
            <a:endParaRPr lang="es-PE" dirty="0"/>
          </a:p>
        </p:txBody>
      </p:sp>
      <p:pic>
        <p:nvPicPr>
          <p:cNvPr id="5" name="Imagen 4"/>
          <p:cNvPicPr>
            <a:picLocks noChangeAspect="1"/>
          </p:cNvPicPr>
          <p:nvPr/>
        </p:nvPicPr>
        <p:blipFill>
          <a:blip r:embed="rId2"/>
          <a:stretch>
            <a:fillRect/>
          </a:stretch>
        </p:blipFill>
        <p:spPr>
          <a:xfrm>
            <a:off x="2713075" y="2422309"/>
            <a:ext cx="6605737" cy="4320733"/>
          </a:xfrm>
          <a:prstGeom prst="rect">
            <a:avLst/>
          </a:prstGeom>
        </p:spPr>
      </p:pic>
      <p:sp>
        <p:nvSpPr>
          <p:cNvPr id="6" name="Rectángulo 5"/>
          <p:cNvSpPr/>
          <p:nvPr/>
        </p:nvSpPr>
        <p:spPr>
          <a:xfrm>
            <a:off x="453969" y="1376933"/>
            <a:ext cx="7547031" cy="923330"/>
          </a:xfrm>
          <a:prstGeom prst="rect">
            <a:avLst/>
          </a:prstGeom>
        </p:spPr>
        <p:txBody>
          <a:bodyPr wrap="square">
            <a:spAutoFit/>
          </a:bodyPr>
          <a:lstStyle/>
          <a:p>
            <a:pPr>
              <a:lnSpc>
                <a:spcPct val="150000"/>
              </a:lnSpc>
            </a:pPr>
            <a:r>
              <a:rPr lang="es-PE" dirty="0">
                <a:solidFill>
                  <a:srgbClr val="404040"/>
                </a:solidFill>
                <a:latin typeface="Arial" panose="020B0604020202020204" pitchFamily="34" charset="0"/>
              </a:rPr>
              <a:t>El Pacto Verde Europeo aumentará el bienestar y mejorará la salud de los actuales ciudadanos y de las generaciones futuras proponiendo:</a:t>
            </a:r>
            <a:endParaRPr lang="es-PE" dirty="0"/>
          </a:p>
        </p:txBody>
      </p:sp>
    </p:spTree>
    <p:extLst>
      <p:ext uri="{BB962C8B-B14F-4D97-AF65-F5344CB8AC3E}">
        <p14:creationId xmlns:p14="http://schemas.microsoft.com/office/powerpoint/2010/main" val="905416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vert="horz" lIns="0" tIns="0" rIns="0" bIns="0" rtlCol="0" anchor="t">
            <a:normAutofit/>
          </a:bodyPr>
          <a:lstStyle/>
          <a:p>
            <a:r>
              <a:rPr lang="es-ES" sz="6000" dirty="0">
                <a:latin typeface="Stag Book"/>
                <a:cs typeface="Arial"/>
              </a:rPr>
              <a:t>Actividad Virtual</a:t>
            </a:r>
            <a:endParaRPr lang="en-US" sz="6000" dirty="0"/>
          </a:p>
          <a:p>
            <a:pPr algn="ctr"/>
            <a:endParaRPr lang="es-PE" sz="6000" dirty="0"/>
          </a:p>
        </p:txBody>
      </p:sp>
    </p:spTree>
    <p:extLst>
      <p:ext uri="{BB962C8B-B14F-4D97-AF65-F5344CB8AC3E}">
        <p14:creationId xmlns:p14="http://schemas.microsoft.com/office/powerpoint/2010/main" val="1834265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543C3BF-6F49-134E-B600-33E11315630D}"/>
              </a:ext>
            </a:extLst>
          </p:cNvPr>
          <p:cNvSpPr>
            <a:spLocks noGrp="1"/>
          </p:cNvSpPr>
          <p:nvPr>
            <p:ph type="body" sz="quarter" idx="16"/>
          </p:nvPr>
        </p:nvSpPr>
        <p:spPr>
          <a:xfrm>
            <a:off x="438148" y="1782306"/>
            <a:ext cx="11247574" cy="1089683"/>
          </a:xfrm>
        </p:spPr>
        <p:txBody>
          <a:bodyPr>
            <a:normAutofit/>
          </a:bodyPr>
          <a:lstStyle/>
          <a:p>
            <a:pPr lvl="0" algn="just">
              <a:lnSpc>
                <a:spcPct val="160000"/>
              </a:lnSpc>
              <a:defRPr/>
            </a:pPr>
            <a:r>
              <a:rPr lang="es-ES" dirty="0"/>
              <a:t>Elabora un Cuadro Comparativo sobre las características de los 3 acuerdos internacionales estudiados.</a:t>
            </a:r>
          </a:p>
        </p:txBody>
      </p:sp>
      <p:sp>
        <p:nvSpPr>
          <p:cNvPr id="3" name="Marcador de texto 2">
            <a:extLst>
              <a:ext uri="{FF2B5EF4-FFF2-40B4-BE49-F238E27FC236}">
                <a16:creationId xmlns:a16="http://schemas.microsoft.com/office/drawing/2014/main" id="{A0A05108-6537-D24C-A3B6-E057CF557277}"/>
              </a:ext>
            </a:extLst>
          </p:cNvPr>
          <p:cNvSpPr>
            <a:spLocks noGrp="1"/>
          </p:cNvSpPr>
          <p:nvPr>
            <p:ph type="body" sz="quarter" idx="14"/>
          </p:nvPr>
        </p:nvSpPr>
        <p:spPr/>
        <p:txBody>
          <a:bodyPr/>
          <a:lstStyle/>
          <a:p>
            <a:r>
              <a:rPr lang="es-ES" dirty="0">
                <a:latin typeface="Stag Book"/>
                <a:cs typeface="Arial"/>
              </a:rPr>
              <a:t>Actividad Virtual</a:t>
            </a:r>
            <a:endParaRPr lang="es-PE" dirty="0"/>
          </a:p>
        </p:txBody>
      </p:sp>
      <p:sp>
        <p:nvSpPr>
          <p:cNvPr id="7" name="Marcador de texto 1">
            <a:extLst>
              <a:ext uri="{FF2B5EF4-FFF2-40B4-BE49-F238E27FC236}">
                <a16:creationId xmlns:a16="http://schemas.microsoft.com/office/drawing/2014/main" id="{12D05771-930D-E741-8F52-E6D34754458E}"/>
              </a:ext>
            </a:extLst>
          </p:cNvPr>
          <p:cNvSpPr>
            <a:spLocks noGrp="1"/>
          </p:cNvSpPr>
          <p:nvPr>
            <p:ph type="body" sz="quarter" idx="26"/>
          </p:nvPr>
        </p:nvSpPr>
        <p:spPr/>
        <p:txBody>
          <a:bodyPr/>
          <a:lstStyle/>
          <a:p>
            <a:r>
              <a:rPr lang="en-US" dirty="0" err="1"/>
              <a:t>Medio</a:t>
            </a:r>
            <a:r>
              <a:rPr lang="en-US" dirty="0"/>
              <a:t> </a:t>
            </a:r>
            <a:r>
              <a:rPr lang="en-US" dirty="0" err="1"/>
              <a:t>Ambiente</a:t>
            </a:r>
            <a:r>
              <a:rPr lang="en-US" dirty="0"/>
              <a:t> y </a:t>
            </a:r>
            <a:r>
              <a:rPr lang="en-US" dirty="0" err="1"/>
              <a:t>Responsabilidad</a:t>
            </a:r>
            <a:r>
              <a:rPr lang="en-US" dirty="0"/>
              <a:t> Social</a:t>
            </a:r>
            <a:endParaRPr lang="es-PE" dirty="0"/>
          </a:p>
        </p:txBody>
      </p:sp>
      <p:pic>
        <p:nvPicPr>
          <p:cNvPr id="4" name="Picture 2" descr="Plantilla de cuadro comparativo en Word - TecPro Digital"/>
          <p:cNvPicPr>
            <a:picLocks noChangeAspect="1" noChangeArrowheads="1"/>
          </p:cNvPicPr>
          <p:nvPr/>
        </p:nvPicPr>
        <p:blipFill rotWithShape="1">
          <a:blip r:embed="rId2">
            <a:extLst>
              <a:ext uri="{28A0092B-C50C-407E-A947-70E740481C1C}">
                <a14:useLocalDpi xmlns:a14="http://schemas.microsoft.com/office/drawing/2010/main" val="0"/>
              </a:ext>
            </a:extLst>
          </a:blip>
          <a:srcRect l="4434" t="21620" r="3352" b="7106"/>
          <a:stretch/>
        </p:blipFill>
        <p:spPr bwMode="auto">
          <a:xfrm>
            <a:off x="2439100" y="2614411"/>
            <a:ext cx="7245670" cy="3953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236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a:normAutofit/>
          </a:bodyPr>
          <a:lstStyle/>
          <a:p>
            <a:r>
              <a:rPr lang="es-ES" sz="6000" dirty="0"/>
              <a:t>¡Gracias!</a:t>
            </a:r>
            <a:endParaRPr lang="en-US" sz="6000" dirty="0"/>
          </a:p>
          <a:p>
            <a:pPr algn="ctr"/>
            <a:endParaRPr lang="es-PE" sz="6000" dirty="0"/>
          </a:p>
        </p:txBody>
      </p:sp>
    </p:spTree>
    <p:extLst>
      <p:ext uri="{BB962C8B-B14F-4D97-AF65-F5344CB8AC3E}">
        <p14:creationId xmlns:p14="http://schemas.microsoft.com/office/powerpoint/2010/main" val="3203846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9470D82-C3C2-4243-B13D-0D81D2A1113E}"/>
              </a:ext>
            </a:extLst>
          </p:cNvPr>
          <p:cNvSpPr>
            <a:spLocks noGrp="1"/>
          </p:cNvSpPr>
          <p:nvPr>
            <p:ph type="body" sz="quarter" idx="14"/>
          </p:nvPr>
        </p:nvSpPr>
        <p:spPr>
          <a:xfrm>
            <a:off x="853583" y="1538759"/>
            <a:ext cx="6564647" cy="2711758"/>
          </a:xfrm>
        </p:spPr>
        <p:txBody>
          <a:bodyPr>
            <a:noAutofit/>
          </a:bodyPr>
          <a:lstStyle/>
          <a:p>
            <a:pPr>
              <a:lnSpc>
                <a:spcPct val="100000"/>
              </a:lnSpc>
            </a:pPr>
            <a:r>
              <a:rPr lang="es-PE" spc="0" dirty="0"/>
              <a:t>TEMA </a:t>
            </a:r>
            <a:r>
              <a:rPr lang="es-PE" dirty="0"/>
              <a:t>3</a:t>
            </a:r>
            <a:r>
              <a:rPr lang="es-PE" spc="0" dirty="0"/>
              <a:t>:</a:t>
            </a:r>
            <a:r>
              <a:rPr lang="en-US" spc="0" dirty="0"/>
              <a:t> </a:t>
            </a:r>
          </a:p>
          <a:p>
            <a:pPr hangingPunct="0"/>
            <a:r>
              <a:rPr lang="es-PE" dirty="0"/>
              <a:t>Acuerdos Internacionales para la Responsabilidad Social Ambiental.</a:t>
            </a:r>
          </a:p>
        </p:txBody>
      </p:sp>
      <p:sp>
        <p:nvSpPr>
          <p:cNvPr id="5" name="Rectángulo 4">
            <a:extLst>
              <a:ext uri="{FF2B5EF4-FFF2-40B4-BE49-F238E27FC236}">
                <a16:creationId xmlns:a16="http://schemas.microsoft.com/office/drawing/2014/main" id="{079F80E9-C8D2-8B42-B481-B910D99A780C}"/>
              </a:ext>
            </a:extLst>
          </p:cNvPr>
          <p:cNvSpPr/>
          <p:nvPr/>
        </p:nvSpPr>
        <p:spPr>
          <a:xfrm>
            <a:off x="1330101" y="4250517"/>
            <a:ext cx="8561879" cy="1754326"/>
          </a:xfrm>
          <a:prstGeom prst="rect">
            <a:avLst/>
          </a:prstGeom>
        </p:spPr>
        <p:txBody>
          <a:bodyPr wrap="square" lIns="91440" tIns="45720" rIns="91440" bIns="45720" anchor="t">
            <a:spAutoFit/>
          </a:bodyPr>
          <a:lstStyle/>
          <a:p>
            <a:endParaRPr lang="en-US" b="1" kern="1600" dirty="0">
              <a:solidFill>
                <a:schemeClr val="bg1"/>
              </a:solidFill>
              <a:latin typeface="Arial" panose="020B0604020202020204" pitchFamily="34" charset="0"/>
              <a:cs typeface="Arial" panose="020B0604020202020204" pitchFamily="34" charset="0"/>
            </a:endParaRPr>
          </a:p>
          <a:p>
            <a:endParaRPr lang="en-US" kern="1600" dirty="0">
              <a:solidFill>
                <a:schemeClr val="bg1"/>
              </a:solidFill>
              <a:latin typeface="Arial" panose="020B0604020202020204" pitchFamily="34" charset="0"/>
              <a:cs typeface="Arial" panose="020B0604020202020204" pitchFamily="34" charset="0"/>
            </a:endParaRPr>
          </a:p>
          <a:p>
            <a:r>
              <a:rPr lang="en-US" b="1" kern="1600" dirty="0">
                <a:solidFill>
                  <a:schemeClr val="bg1"/>
                </a:solidFill>
                <a:latin typeface="Stag Book" panose="02000503060000020004" pitchFamily="2" charset="77"/>
                <a:cs typeface="Arial" panose="020B0604020202020204" pitchFamily="34" charset="0"/>
              </a:rPr>
              <a:t>SUBTEMAS:</a:t>
            </a:r>
          </a:p>
          <a:p>
            <a:pPr marL="285750" lvl="0" indent="-285750" hangingPunct="0">
              <a:buFont typeface="Arial" panose="020B0604020202020204" pitchFamily="34" charset="0"/>
              <a:buChar char="•"/>
            </a:pPr>
            <a:r>
              <a:rPr lang="es-PE" kern="1600" dirty="0">
                <a:solidFill>
                  <a:schemeClr val="bg1"/>
                </a:solidFill>
                <a:latin typeface="Stag Book" panose="02000503060000020004" pitchFamily="2" charset="77"/>
                <a:cs typeface="Arial" panose="020B0604020202020204" pitchFamily="34" charset="0"/>
              </a:rPr>
              <a:t>Pacto Mundial de las Naciones Unidas.</a:t>
            </a:r>
          </a:p>
          <a:p>
            <a:pPr marL="285750" lvl="0" indent="-285750" hangingPunct="0">
              <a:buFont typeface="Arial" panose="020B0604020202020204" pitchFamily="34" charset="0"/>
              <a:buChar char="•"/>
            </a:pPr>
            <a:r>
              <a:rPr lang="es-PE" kern="1600" dirty="0">
                <a:solidFill>
                  <a:schemeClr val="bg1"/>
                </a:solidFill>
                <a:latin typeface="Stag Book" panose="02000503060000020004" pitchFamily="2" charset="77"/>
                <a:cs typeface="Arial" panose="020B0604020202020204" pitchFamily="34" charset="0"/>
              </a:rPr>
              <a:t>Declaración Tripartita de la OIT.</a:t>
            </a:r>
          </a:p>
          <a:p>
            <a:pPr marL="285750" indent="-285750">
              <a:buFont typeface="Arial" panose="020B0604020202020204" pitchFamily="34" charset="0"/>
              <a:buChar char="•"/>
            </a:pPr>
            <a:r>
              <a:rPr lang="es-PE" kern="1600" dirty="0">
                <a:solidFill>
                  <a:schemeClr val="bg1"/>
                </a:solidFill>
                <a:latin typeface="Stag Book" panose="02000503060000020004" pitchFamily="2" charset="77"/>
                <a:cs typeface="Arial" panose="020B0604020202020204" pitchFamily="34" charset="0"/>
              </a:rPr>
              <a:t>Libro Verde de la Comisión Europea.</a:t>
            </a:r>
          </a:p>
        </p:txBody>
      </p:sp>
    </p:spTree>
    <p:extLst>
      <p:ext uri="{BB962C8B-B14F-4D97-AF65-F5344CB8AC3E}">
        <p14:creationId xmlns:p14="http://schemas.microsoft.com/office/powerpoint/2010/main" val="1026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AB43E85-BCAE-3E49-9568-7449B516A171}"/>
              </a:ext>
            </a:extLst>
          </p:cNvPr>
          <p:cNvSpPr>
            <a:spLocks noGrp="1"/>
          </p:cNvSpPr>
          <p:nvPr>
            <p:ph type="body" sz="quarter" idx="14"/>
          </p:nvPr>
        </p:nvSpPr>
        <p:spPr>
          <a:xfrm>
            <a:off x="453969" y="1039262"/>
            <a:ext cx="6603654" cy="477331"/>
          </a:xfrm>
        </p:spPr>
        <p:txBody>
          <a:bodyPr>
            <a:normAutofit/>
          </a:bodyPr>
          <a:lstStyle/>
          <a:p>
            <a:pPr hangingPunct="0"/>
            <a:r>
              <a:rPr lang="es-PE" dirty="0"/>
              <a:t>Observa y responde:</a:t>
            </a:r>
          </a:p>
        </p:txBody>
      </p:sp>
      <p:sp>
        <p:nvSpPr>
          <p:cNvPr id="4" name="Marcador de texto 3">
            <a:extLst>
              <a:ext uri="{FF2B5EF4-FFF2-40B4-BE49-F238E27FC236}">
                <a16:creationId xmlns:a16="http://schemas.microsoft.com/office/drawing/2014/main" id="{453C5A2C-3996-1D48-B74B-5AE595806D88}"/>
              </a:ext>
            </a:extLst>
          </p:cNvPr>
          <p:cNvSpPr>
            <a:spLocks noGrp="1"/>
          </p:cNvSpPr>
          <p:nvPr>
            <p:ph type="body" sz="quarter" idx="26"/>
          </p:nvPr>
        </p:nvSpPr>
        <p:spPr/>
        <p:txBody>
          <a:bodyPr>
            <a:normAutofit/>
          </a:bodyPr>
          <a:lstStyle/>
          <a:p>
            <a:r>
              <a:rPr lang="en-US" dirty="0"/>
              <a:t>Medio Ambiente y Responsabilidad Social</a:t>
            </a:r>
            <a:endParaRPr lang="es-PE" dirty="0"/>
          </a:p>
        </p:txBody>
      </p:sp>
      <p:sp>
        <p:nvSpPr>
          <p:cNvPr id="6" name="Rectángulo 5"/>
          <p:cNvSpPr/>
          <p:nvPr/>
        </p:nvSpPr>
        <p:spPr>
          <a:xfrm>
            <a:off x="7701791" y="3159507"/>
            <a:ext cx="4150217" cy="1338828"/>
          </a:xfrm>
          <a:prstGeom prst="rect">
            <a:avLst/>
          </a:prstGeom>
        </p:spPr>
        <p:txBody>
          <a:bodyPr wrap="square">
            <a:spAutoFit/>
          </a:bodyPr>
          <a:lstStyle/>
          <a:p>
            <a:pPr marL="174625" indent="-174625">
              <a:lnSpc>
                <a:spcPct val="150000"/>
              </a:lnSpc>
              <a:buClr>
                <a:srgbClr val="CE0056"/>
              </a:buClr>
              <a:buChar char="•"/>
            </a:pPr>
            <a:r>
              <a:rPr lang="es-PE" dirty="0">
                <a:latin typeface="Arial" panose="020B0604020202020204" pitchFamily="34" charset="0"/>
                <a:cs typeface="Arial" panose="020B0604020202020204" pitchFamily="34" charset="0"/>
              </a:rPr>
              <a:t>¿Qué sientes al ver estas imágenes?</a:t>
            </a:r>
          </a:p>
          <a:p>
            <a:pPr marL="174625" indent="-174625">
              <a:lnSpc>
                <a:spcPct val="150000"/>
              </a:lnSpc>
              <a:buClr>
                <a:srgbClr val="CE0056"/>
              </a:buClr>
              <a:buChar char="•"/>
            </a:pPr>
            <a:r>
              <a:rPr lang="es-PE" dirty="0">
                <a:latin typeface="Arial" panose="020B0604020202020204" pitchFamily="34" charset="0"/>
                <a:cs typeface="Arial" panose="020B0604020202020204" pitchFamily="34" charset="0"/>
              </a:rPr>
              <a:t>¿Qué debe hacer la humanidad para cambiar esta realidad?</a:t>
            </a:r>
          </a:p>
        </p:txBody>
      </p:sp>
      <p:grpSp>
        <p:nvGrpSpPr>
          <p:cNvPr id="13" name="Grupo 12"/>
          <p:cNvGrpSpPr/>
          <p:nvPr/>
        </p:nvGrpSpPr>
        <p:grpSpPr>
          <a:xfrm>
            <a:off x="198225" y="1570676"/>
            <a:ext cx="7614516" cy="4246370"/>
            <a:chOff x="104096" y="1586061"/>
            <a:chExt cx="7614516" cy="4246370"/>
          </a:xfrm>
        </p:grpSpPr>
        <p:grpSp>
          <p:nvGrpSpPr>
            <p:cNvPr id="9" name="Grupo 8"/>
            <p:cNvGrpSpPr/>
            <p:nvPr/>
          </p:nvGrpSpPr>
          <p:grpSpPr>
            <a:xfrm>
              <a:off x="104096" y="1586061"/>
              <a:ext cx="7614516" cy="4246370"/>
              <a:chOff x="273923" y="2121136"/>
              <a:chExt cx="5830818" cy="3781232"/>
            </a:xfrm>
          </p:grpSpPr>
          <p:pic>
            <p:nvPicPr>
              <p:cNvPr id="11" name="Google Shape;120;p2" descr="Ecran de pared de 150 pulgadas eléctrico - LOCH &gt; Intecsa S.R.L.">
                <a:extLst>
                  <a:ext uri="{FF2B5EF4-FFF2-40B4-BE49-F238E27FC236}">
                    <a16:creationId xmlns:a16="http://schemas.microsoft.com/office/drawing/2014/main" id="{92F735CB-AC25-4513-A2AB-6B697B704754}"/>
                  </a:ext>
                </a:extLst>
              </p:cNvPr>
              <p:cNvPicPr preferRelativeResize="0"/>
              <p:nvPr/>
            </p:nvPicPr>
            <p:blipFill rotWithShape="1">
              <a:blip r:embed="rId2">
                <a:alphaModFix/>
              </a:blip>
              <a:srcRect/>
              <a:stretch/>
            </p:blipFill>
            <p:spPr>
              <a:xfrm>
                <a:off x="981233" y="2121136"/>
                <a:ext cx="5123508" cy="3781232"/>
              </a:xfrm>
              <a:prstGeom prst="rect">
                <a:avLst/>
              </a:prstGeom>
              <a:noFill/>
              <a:ln>
                <a:noFill/>
              </a:ln>
            </p:spPr>
          </p:pic>
          <p:pic>
            <p:nvPicPr>
              <p:cNvPr id="12" name="Google Shape;121;p2" descr="Símbolo dibujado mano de vídeo | Icono Gratis">
                <a:extLst>
                  <a:ext uri="{FF2B5EF4-FFF2-40B4-BE49-F238E27FC236}">
                    <a16:creationId xmlns:a16="http://schemas.microsoft.com/office/drawing/2014/main" id="{12FA2E97-7F6F-4736-A074-10D73FDC7302}"/>
                  </a:ext>
                </a:extLst>
              </p:cNvPr>
              <p:cNvPicPr preferRelativeResize="0"/>
              <p:nvPr/>
            </p:nvPicPr>
            <p:blipFill rotWithShape="1">
              <a:blip r:embed="rId3">
                <a:alphaModFix/>
              </a:blip>
              <a:srcRect/>
              <a:stretch/>
            </p:blipFill>
            <p:spPr>
              <a:xfrm>
                <a:off x="273923" y="2298100"/>
                <a:ext cx="678294" cy="552562"/>
              </a:xfrm>
              <a:prstGeom prst="rect">
                <a:avLst/>
              </a:prstGeom>
              <a:noFill/>
              <a:ln>
                <a:noFill/>
              </a:ln>
            </p:spPr>
          </p:pic>
        </p:grpSp>
        <p:pic>
          <p:nvPicPr>
            <p:cNvPr id="5" name="Imagen 4"/>
            <p:cNvPicPr>
              <a:picLocks noChangeAspect="1"/>
            </p:cNvPicPr>
            <p:nvPr/>
          </p:nvPicPr>
          <p:blipFill>
            <a:blip r:embed="rId4"/>
            <a:stretch>
              <a:fillRect/>
            </a:stretch>
          </p:blipFill>
          <p:spPr>
            <a:xfrm>
              <a:off x="1365079" y="2141027"/>
              <a:ext cx="6070019" cy="3406558"/>
            </a:xfrm>
            <a:prstGeom prst="rect">
              <a:avLst/>
            </a:prstGeom>
          </p:spPr>
        </p:pic>
      </p:grpSp>
      <p:grpSp>
        <p:nvGrpSpPr>
          <p:cNvPr id="15" name="Grupo 14"/>
          <p:cNvGrpSpPr/>
          <p:nvPr/>
        </p:nvGrpSpPr>
        <p:grpSpPr>
          <a:xfrm>
            <a:off x="1459208" y="5886246"/>
            <a:ext cx="6242583" cy="485766"/>
            <a:chOff x="815040" y="5944463"/>
            <a:chExt cx="6242583" cy="485766"/>
          </a:xfrm>
        </p:grpSpPr>
        <p:sp>
          <p:nvSpPr>
            <p:cNvPr id="2" name="Rectángulo 1">
              <a:hlinkClick r:id="rId5"/>
            </p:cNvPr>
            <p:cNvSpPr/>
            <p:nvPr/>
          </p:nvSpPr>
          <p:spPr>
            <a:xfrm>
              <a:off x="2045161" y="6002680"/>
              <a:ext cx="5012462" cy="369332"/>
            </a:xfrm>
            <a:prstGeom prst="rect">
              <a:avLst/>
            </a:prstGeom>
          </p:spPr>
          <p:txBody>
            <a:bodyPr wrap="none">
              <a:spAutoFit/>
            </a:bodyPr>
            <a:lstStyle/>
            <a:p>
              <a:r>
                <a:rPr lang="es-PE" b="1" dirty="0">
                  <a:hlinkClick r:id="rId5"/>
                </a:rPr>
                <a:t>https://www.youtube.com/watch?v=fgJmPhEtPRE</a:t>
              </a:r>
              <a:endParaRPr lang="es-PE" b="1" dirty="0"/>
            </a:p>
          </p:txBody>
        </p:sp>
        <p:pic>
          <p:nvPicPr>
            <p:cNvPr id="14" name="Imagen 13"/>
            <p:cNvPicPr>
              <a:picLocks noChangeAspect="1"/>
            </p:cNvPicPr>
            <p:nvPr/>
          </p:nvPicPr>
          <p:blipFill>
            <a:blip r:embed="rId6"/>
            <a:stretch>
              <a:fillRect/>
            </a:stretch>
          </p:blipFill>
          <p:spPr>
            <a:xfrm>
              <a:off x="815040" y="5944463"/>
              <a:ext cx="1288335" cy="485766"/>
            </a:xfrm>
            <a:prstGeom prst="rect">
              <a:avLst/>
            </a:prstGeom>
          </p:spPr>
        </p:pic>
      </p:grpSp>
    </p:spTree>
    <p:extLst>
      <p:ext uri="{BB962C8B-B14F-4D97-AF65-F5344CB8AC3E}">
        <p14:creationId xmlns:p14="http://schemas.microsoft.com/office/powerpoint/2010/main" val="3914534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DAE26F3-17B7-3A45-84B2-3574E3E55628}"/>
              </a:ext>
            </a:extLst>
          </p:cNvPr>
          <p:cNvSpPr>
            <a:spLocks noGrp="1"/>
          </p:cNvSpPr>
          <p:nvPr>
            <p:ph type="body" sz="quarter" idx="16"/>
          </p:nvPr>
        </p:nvSpPr>
        <p:spPr>
          <a:xfrm>
            <a:off x="548098" y="2097044"/>
            <a:ext cx="11218132" cy="1721922"/>
          </a:xfrm>
        </p:spPr>
        <p:txBody>
          <a:bodyPr>
            <a:noAutofit/>
          </a:bodyPr>
          <a:lstStyle/>
          <a:p>
            <a:pPr>
              <a:lnSpc>
                <a:spcPct val="150000"/>
              </a:lnSpc>
            </a:pPr>
            <a:r>
              <a:rPr lang="es-PE" dirty="0"/>
              <a:t>La ONU nació como consecuencia de la Segunda Guerra Mundial, y con ella también una mayor conciencia internacional de la necesidad de colaboración y compromiso entre todos para enfrentar los desafíos a un nivel global. Los tratados y convenios se dan entre los gobiernos de los países pero tienen un impacto directo en las empresas, por lo tanto, forman parte del marco en que tienen que operar estas organizaciones.</a:t>
            </a:r>
          </a:p>
        </p:txBody>
      </p:sp>
      <p:sp>
        <p:nvSpPr>
          <p:cNvPr id="3" name="Marcador de texto 2">
            <a:extLst>
              <a:ext uri="{FF2B5EF4-FFF2-40B4-BE49-F238E27FC236}">
                <a16:creationId xmlns:a16="http://schemas.microsoft.com/office/drawing/2014/main" id="{4AB43E85-BCAE-3E49-9568-7449B516A171}"/>
              </a:ext>
            </a:extLst>
          </p:cNvPr>
          <p:cNvSpPr>
            <a:spLocks noGrp="1"/>
          </p:cNvSpPr>
          <p:nvPr>
            <p:ph type="body" sz="quarter" idx="14"/>
          </p:nvPr>
        </p:nvSpPr>
        <p:spPr>
          <a:xfrm>
            <a:off x="548098" y="792456"/>
            <a:ext cx="10881902" cy="1063238"/>
          </a:xfrm>
        </p:spPr>
        <p:txBody>
          <a:bodyPr>
            <a:normAutofit/>
          </a:bodyPr>
          <a:lstStyle/>
          <a:p>
            <a:pPr algn="ctr">
              <a:lnSpc>
                <a:spcPct val="100000"/>
              </a:lnSpc>
            </a:pPr>
            <a:r>
              <a:rPr lang="es-ES" dirty="0"/>
              <a:t>Marco de referencia internacional en Responsabilidad Social y Sostenibilidad Empresarial</a:t>
            </a:r>
          </a:p>
        </p:txBody>
      </p:sp>
      <p:sp>
        <p:nvSpPr>
          <p:cNvPr id="4" name="Marcador de texto 3">
            <a:extLst>
              <a:ext uri="{FF2B5EF4-FFF2-40B4-BE49-F238E27FC236}">
                <a16:creationId xmlns:a16="http://schemas.microsoft.com/office/drawing/2014/main" id="{453C5A2C-3996-1D48-B74B-5AE595806D88}"/>
              </a:ext>
            </a:extLst>
          </p:cNvPr>
          <p:cNvSpPr>
            <a:spLocks noGrp="1"/>
          </p:cNvSpPr>
          <p:nvPr>
            <p:ph type="body" sz="quarter" idx="26"/>
          </p:nvPr>
        </p:nvSpPr>
        <p:spPr/>
        <p:txBody>
          <a:bodyPr>
            <a:normAutofit/>
          </a:bodyPr>
          <a:lstStyle/>
          <a:p>
            <a:r>
              <a:rPr lang="en-US" dirty="0" err="1"/>
              <a:t>Medio</a:t>
            </a:r>
            <a:r>
              <a:rPr lang="en-US" dirty="0"/>
              <a:t> </a:t>
            </a:r>
            <a:r>
              <a:rPr lang="en-US" dirty="0" err="1"/>
              <a:t>Ambiente</a:t>
            </a:r>
            <a:r>
              <a:rPr lang="en-US" dirty="0"/>
              <a:t> y </a:t>
            </a:r>
            <a:r>
              <a:rPr lang="en-US" dirty="0" err="1"/>
              <a:t>Responsabilidad</a:t>
            </a:r>
            <a:r>
              <a:rPr lang="en-US" dirty="0"/>
              <a:t> Social</a:t>
            </a:r>
            <a:endParaRPr lang="es-PE" dirty="0"/>
          </a:p>
        </p:txBody>
      </p:sp>
      <p:pic>
        <p:nvPicPr>
          <p:cNvPr id="1026" name="Picture 2" descr="ONU lanza plan de recaudación para afrontar a la pandemia del Covid-19 | El  Economist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7217" y="4060316"/>
            <a:ext cx="4495543" cy="25287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mblema Naciones Unidas PNG transparente - Sti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0965" y="4058533"/>
            <a:ext cx="2982351" cy="253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532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AB43E85-BCAE-3E49-9568-7449B516A171}"/>
              </a:ext>
            </a:extLst>
          </p:cNvPr>
          <p:cNvSpPr>
            <a:spLocks noGrp="1"/>
          </p:cNvSpPr>
          <p:nvPr>
            <p:ph type="body" sz="quarter" idx="14"/>
          </p:nvPr>
        </p:nvSpPr>
        <p:spPr>
          <a:xfrm>
            <a:off x="438148" y="975454"/>
            <a:ext cx="10364086" cy="477331"/>
          </a:xfrm>
        </p:spPr>
        <p:txBody>
          <a:bodyPr>
            <a:normAutofit/>
          </a:bodyPr>
          <a:lstStyle/>
          <a:p>
            <a:pPr marL="0" marR="0" lvl="0" indent="0" algn="l" defTabSz="914400" rtl="0" eaLnBrk="1" fontAlgn="auto" latinLnBrk="0" hangingPunct="1">
              <a:lnSpc>
                <a:spcPct val="60000"/>
              </a:lnSpc>
              <a:spcBef>
                <a:spcPts val="1000"/>
              </a:spcBef>
              <a:spcAft>
                <a:spcPts val="0"/>
              </a:spcAft>
              <a:buClrTx/>
              <a:buSzTx/>
              <a:buFont typeface="Arial" panose="020B0604020202020204" pitchFamily="34" charset="0"/>
              <a:buNone/>
              <a:tabLst/>
              <a:defRPr/>
            </a:pPr>
            <a:r>
              <a:rPr kumimoji="0" lang="es-ES" sz="3000" b="1" i="0" u="none" strike="noStrike" kern="1200" cap="none" spc="0" normalizeH="0" baseline="0" noProof="0" dirty="0">
                <a:ln>
                  <a:noFill/>
                </a:ln>
                <a:solidFill>
                  <a:srgbClr val="6E00ED"/>
                </a:solidFill>
                <a:effectLst/>
                <a:uLnTx/>
                <a:uFillTx/>
                <a:latin typeface="Stag Book" panose="02000503060000020004" pitchFamily="2" charset="77"/>
                <a:ea typeface="+mn-ea"/>
                <a:cs typeface="Arial" panose="020B0604020202020204" pitchFamily="34" charset="0"/>
              </a:rPr>
              <a:t>Principales Tratados y Convenios de</a:t>
            </a:r>
            <a:r>
              <a:rPr kumimoji="0" lang="es-ES" sz="3000" b="1" i="0" u="none" strike="noStrike" kern="1200" cap="none" spc="0" normalizeH="0" noProof="0" dirty="0">
                <a:ln>
                  <a:noFill/>
                </a:ln>
                <a:solidFill>
                  <a:srgbClr val="6E00ED"/>
                </a:solidFill>
                <a:effectLst/>
                <a:uLnTx/>
                <a:uFillTx/>
                <a:latin typeface="Stag Book" panose="02000503060000020004" pitchFamily="2" charset="77"/>
                <a:ea typeface="+mn-ea"/>
                <a:cs typeface="Arial" panose="020B0604020202020204" pitchFamily="34" charset="0"/>
              </a:rPr>
              <a:t> referencia RSE</a:t>
            </a:r>
            <a:endParaRPr kumimoji="0" lang="es-PE" sz="3000" b="1" i="0" u="none" strike="noStrike" kern="1200" cap="none" spc="0" normalizeH="0" baseline="0" noProof="0" dirty="0">
              <a:ln>
                <a:noFill/>
              </a:ln>
              <a:solidFill>
                <a:srgbClr val="6E00ED"/>
              </a:solidFill>
              <a:effectLst/>
              <a:uLnTx/>
              <a:uFillTx/>
              <a:latin typeface="Stag Book" panose="02000503060000020004" pitchFamily="2" charset="77"/>
              <a:ea typeface="+mn-ea"/>
              <a:cs typeface="Arial" panose="020B0604020202020204" pitchFamily="34" charset="0"/>
            </a:endParaRPr>
          </a:p>
        </p:txBody>
      </p:sp>
      <p:sp>
        <p:nvSpPr>
          <p:cNvPr id="4" name="Marcador de texto 3">
            <a:extLst>
              <a:ext uri="{FF2B5EF4-FFF2-40B4-BE49-F238E27FC236}">
                <a16:creationId xmlns:a16="http://schemas.microsoft.com/office/drawing/2014/main" id="{453C5A2C-3996-1D48-B74B-5AE595806D88}"/>
              </a:ext>
            </a:extLst>
          </p:cNvPr>
          <p:cNvSpPr>
            <a:spLocks noGrp="1"/>
          </p:cNvSpPr>
          <p:nvPr>
            <p:ph type="body" sz="quarter" idx="26"/>
          </p:nvPr>
        </p:nvSpPr>
        <p:spPr/>
        <p:txBody>
          <a:bodyPr/>
          <a:lstStyle/>
          <a:p>
            <a:r>
              <a:rPr lang="en-US" dirty="0" err="1"/>
              <a:t>Medio</a:t>
            </a:r>
            <a:r>
              <a:rPr lang="en-US" dirty="0"/>
              <a:t> </a:t>
            </a:r>
            <a:r>
              <a:rPr lang="en-US" dirty="0" err="1"/>
              <a:t>Ambiente</a:t>
            </a:r>
            <a:r>
              <a:rPr lang="en-US" dirty="0"/>
              <a:t> y </a:t>
            </a:r>
            <a:r>
              <a:rPr lang="en-US" dirty="0" err="1"/>
              <a:t>Responsabilidad</a:t>
            </a:r>
            <a:r>
              <a:rPr lang="en-US" dirty="0"/>
              <a:t> Social</a:t>
            </a:r>
            <a:endParaRPr lang="es-PE" dirty="0"/>
          </a:p>
        </p:txBody>
      </p:sp>
      <p:sp>
        <p:nvSpPr>
          <p:cNvPr id="7" name="Rectángulo 6"/>
          <p:cNvSpPr/>
          <p:nvPr/>
        </p:nvSpPr>
        <p:spPr>
          <a:xfrm>
            <a:off x="438148" y="2173184"/>
            <a:ext cx="9148690" cy="4247317"/>
          </a:xfrm>
          <a:prstGeom prst="rect">
            <a:avLst/>
          </a:prstGeom>
        </p:spPr>
        <p:txBody>
          <a:bodyPr wrap="square">
            <a:spAutoFit/>
          </a:bodyPr>
          <a:lstStyle/>
          <a:p>
            <a:pPr marL="285750" indent="-285750">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Declaración Universal de Derechos Humanos de las Naciones Unidas, 1948.</a:t>
            </a:r>
          </a:p>
          <a:p>
            <a:pPr marL="285750" indent="-285750">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Asamblea de las Naciones Unidas: Pacto Internacional sobre Derechos Civiles y Políticos, 1966.</a:t>
            </a:r>
          </a:p>
          <a:p>
            <a:pPr marL="285750" indent="-285750">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Asamblea de las Naciones Unidas: Pacto Internacional de Derechos Económicos, Sociales y Culturales, 1966.</a:t>
            </a:r>
          </a:p>
          <a:p>
            <a:pPr marL="285750" indent="-285750">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Declaración de Viena y Programa de Acción, 1993.</a:t>
            </a:r>
          </a:p>
          <a:p>
            <a:pPr marL="285750" indent="-285750">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Declaración de la Organización Internacional de Trabajo (OIT) sobre los Principios y Derechos Fundamentales del Trabajo de 1998.</a:t>
            </a:r>
          </a:p>
          <a:p>
            <a:pPr marL="285750" indent="-285750">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Principios Rectores de Naciones Unidas sobre Empresas y Derechos Humanos, aprobados por consenso por el Consejo de Derechos Humanos de la ONU en 2011.</a:t>
            </a:r>
          </a:p>
        </p:txBody>
      </p:sp>
      <p:sp>
        <p:nvSpPr>
          <p:cNvPr id="8" name="CuadroTexto 7"/>
          <p:cNvSpPr txBox="1"/>
          <p:nvPr/>
        </p:nvSpPr>
        <p:spPr>
          <a:xfrm>
            <a:off x="453969" y="1684589"/>
            <a:ext cx="4049446" cy="369332"/>
          </a:xfrm>
          <a:prstGeom prst="rect">
            <a:avLst/>
          </a:prstGeom>
          <a:noFill/>
        </p:spPr>
        <p:txBody>
          <a:bodyPr wrap="square" rtlCol="0">
            <a:spAutoFit/>
          </a:bodyPr>
          <a:lstStyle/>
          <a:p>
            <a:r>
              <a:rPr lang="es-PE" b="1" dirty="0">
                <a:latin typeface="Arial" panose="020B0604020202020204" pitchFamily="34" charset="0"/>
                <a:cs typeface="Arial" panose="020B0604020202020204" pitchFamily="34" charset="0"/>
              </a:rPr>
              <a:t>Derechos humanos</a:t>
            </a:r>
          </a:p>
        </p:txBody>
      </p:sp>
      <p:pic>
        <p:nvPicPr>
          <p:cNvPr id="2052" name="Picture 4" descr="Declaración Universal de Derechos Humanos, texto completo que busca la  armonía de los pueblos - WMagazí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60229" y="1620447"/>
            <a:ext cx="2376569" cy="2970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424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AB43E85-BCAE-3E49-9568-7449B516A171}"/>
              </a:ext>
            </a:extLst>
          </p:cNvPr>
          <p:cNvSpPr>
            <a:spLocks noGrp="1"/>
          </p:cNvSpPr>
          <p:nvPr>
            <p:ph type="body" sz="quarter" idx="14"/>
          </p:nvPr>
        </p:nvSpPr>
        <p:spPr>
          <a:xfrm>
            <a:off x="453969" y="984868"/>
            <a:ext cx="10364086" cy="477331"/>
          </a:xfrm>
        </p:spPr>
        <p:txBody>
          <a:bodyPr>
            <a:normAutofit/>
          </a:bodyPr>
          <a:lstStyle/>
          <a:p>
            <a:pPr marL="0" marR="0" lvl="0" indent="0" algn="l" defTabSz="914400" rtl="0" eaLnBrk="1" fontAlgn="auto" latinLnBrk="0" hangingPunct="1">
              <a:lnSpc>
                <a:spcPct val="60000"/>
              </a:lnSpc>
              <a:spcBef>
                <a:spcPts val="1000"/>
              </a:spcBef>
              <a:spcAft>
                <a:spcPts val="0"/>
              </a:spcAft>
              <a:buClrTx/>
              <a:buSzTx/>
              <a:buFont typeface="Arial" panose="020B0604020202020204" pitchFamily="34" charset="0"/>
              <a:buNone/>
              <a:tabLst/>
              <a:defRPr/>
            </a:pPr>
            <a:r>
              <a:rPr kumimoji="0" lang="es-ES" sz="3000" b="1" i="0" u="none" strike="noStrike" kern="1200" cap="none" spc="0" normalizeH="0" baseline="0" noProof="0" dirty="0">
                <a:ln>
                  <a:noFill/>
                </a:ln>
                <a:solidFill>
                  <a:srgbClr val="6E00ED"/>
                </a:solidFill>
                <a:effectLst/>
                <a:uLnTx/>
                <a:uFillTx/>
                <a:latin typeface="Stag Book" panose="02000503060000020004" pitchFamily="2" charset="77"/>
                <a:ea typeface="+mn-ea"/>
                <a:cs typeface="Arial" panose="020B0604020202020204" pitchFamily="34" charset="0"/>
              </a:rPr>
              <a:t>Principales Tratados y Convenios de</a:t>
            </a:r>
            <a:r>
              <a:rPr kumimoji="0" lang="es-ES" sz="3000" b="1" i="0" u="none" strike="noStrike" kern="1200" cap="none" spc="0" normalizeH="0" noProof="0" dirty="0">
                <a:ln>
                  <a:noFill/>
                </a:ln>
                <a:solidFill>
                  <a:srgbClr val="6E00ED"/>
                </a:solidFill>
                <a:effectLst/>
                <a:uLnTx/>
                <a:uFillTx/>
                <a:latin typeface="Stag Book" panose="02000503060000020004" pitchFamily="2" charset="77"/>
                <a:ea typeface="+mn-ea"/>
                <a:cs typeface="Arial" panose="020B0604020202020204" pitchFamily="34" charset="0"/>
              </a:rPr>
              <a:t> referencia RSE</a:t>
            </a:r>
            <a:endParaRPr kumimoji="0" lang="es-PE" sz="3000" b="1" i="0" u="none" strike="noStrike" kern="1200" cap="none" spc="0" normalizeH="0" baseline="0" noProof="0" dirty="0">
              <a:ln>
                <a:noFill/>
              </a:ln>
              <a:solidFill>
                <a:srgbClr val="6E00ED"/>
              </a:solidFill>
              <a:effectLst/>
              <a:uLnTx/>
              <a:uFillTx/>
              <a:latin typeface="Stag Book" panose="02000503060000020004" pitchFamily="2" charset="77"/>
              <a:ea typeface="+mn-ea"/>
              <a:cs typeface="Arial" panose="020B0604020202020204" pitchFamily="34" charset="0"/>
            </a:endParaRPr>
          </a:p>
        </p:txBody>
      </p:sp>
      <p:sp>
        <p:nvSpPr>
          <p:cNvPr id="4" name="Marcador de texto 3">
            <a:extLst>
              <a:ext uri="{FF2B5EF4-FFF2-40B4-BE49-F238E27FC236}">
                <a16:creationId xmlns:a16="http://schemas.microsoft.com/office/drawing/2014/main" id="{453C5A2C-3996-1D48-B74B-5AE595806D88}"/>
              </a:ext>
            </a:extLst>
          </p:cNvPr>
          <p:cNvSpPr>
            <a:spLocks noGrp="1"/>
          </p:cNvSpPr>
          <p:nvPr>
            <p:ph type="body" sz="quarter" idx="26"/>
          </p:nvPr>
        </p:nvSpPr>
        <p:spPr/>
        <p:txBody>
          <a:bodyPr/>
          <a:lstStyle/>
          <a:p>
            <a:r>
              <a:rPr lang="en-US" dirty="0" err="1"/>
              <a:t>Medio</a:t>
            </a:r>
            <a:r>
              <a:rPr lang="en-US" dirty="0"/>
              <a:t> </a:t>
            </a:r>
            <a:r>
              <a:rPr lang="en-US" dirty="0" err="1"/>
              <a:t>Ambiente</a:t>
            </a:r>
            <a:r>
              <a:rPr lang="en-US" dirty="0"/>
              <a:t> y </a:t>
            </a:r>
            <a:r>
              <a:rPr lang="en-US" dirty="0" err="1"/>
              <a:t>Responsabilidad</a:t>
            </a:r>
            <a:r>
              <a:rPr lang="en-US" dirty="0"/>
              <a:t> Social</a:t>
            </a:r>
            <a:endParaRPr lang="es-PE" dirty="0"/>
          </a:p>
        </p:txBody>
      </p:sp>
      <p:sp>
        <p:nvSpPr>
          <p:cNvPr id="7" name="Rectángulo 6"/>
          <p:cNvSpPr/>
          <p:nvPr/>
        </p:nvSpPr>
        <p:spPr>
          <a:xfrm>
            <a:off x="313291" y="2197021"/>
            <a:ext cx="9421552" cy="4247317"/>
          </a:xfrm>
          <a:prstGeom prst="rect">
            <a:avLst/>
          </a:prstGeom>
        </p:spPr>
        <p:txBody>
          <a:bodyPr wrap="square">
            <a:spAutoFit/>
          </a:bodyPr>
          <a:lstStyle/>
          <a:p>
            <a:pPr marL="285750" indent="-285750">
              <a:lnSpc>
                <a:spcPct val="150000"/>
              </a:lnSpc>
              <a:buFont typeface="Arial" panose="020B0604020202020204" pitchFamily="34" charset="0"/>
              <a:buChar char="•"/>
            </a:pPr>
            <a:r>
              <a:rPr lang="es-PE" sz="1600" dirty="0">
                <a:latin typeface="Arial" panose="020B0604020202020204" pitchFamily="34" charset="0"/>
                <a:cs typeface="Arial" panose="020B0604020202020204" pitchFamily="34" charset="0"/>
              </a:rPr>
              <a:t>Convenio nº 87 de la OIT sobre libertad sindical y protección del derecho de sindicación, 1948.</a:t>
            </a:r>
          </a:p>
          <a:p>
            <a:pPr marL="285750" indent="-285750">
              <a:lnSpc>
                <a:spcPct val="150000"/>
              </a:lnSpc>
              <a:buFont typeface="Arial" panose="020B0604020202020204" pitchFamily="34" charset="0"/>
              <a:buChar char="•"/>
            </a:pPr>
            <a:r>
              <a:rPr lang="es-PE" sz="1600" dirty="0">
                <a:latin typeface="Arial" panose="020B0604020202020204" pitchFamily="34" charset="0"/>
                <a:cs typeface="Arial" panose="020B0604020202020204" pitchFamily="34" charset="0"/>
              </a:rPr>
              <a:t>Convenio nº 98 de la OIT sobre derecho de sindicación y negociación colectiva, 1949.</a:t>
            </a:r>
          </a:p>
          <a:p>
            <a:pPr marL="285750" indent="-285750">
              <a:lnSpc>
                <a:spcPct val="150000"/>
              </a:lnSpc>
              <a:buFont typeface="Arial" panose="020B0604020202020204" pitchFamily="34" charset="0"/>
              <a:buChar char="•"/>
            </a:pPr>
            <a:r>
              <a:rPr lang="es-PE" sz="1600" dirty="0">
                <a:latin typeface="Arial" panose="020B0604020202020204" pitchFamily="34" charset="0"/>
                <a:cs typeface="Arial" panose="020B0604020202020204" pitchFamily="34" charset="0"/>
              </a:rPr>
              <a:t>Convenio nº 135 de la OIT sobre los representantes de los trabajadores, 1971.</a:t>
            </a:r>
          </a:p>
          <a:p>
            <a:pPr marL="285750" indent="-285750">
              <a:lnSpc>
                <a:spcPct val="150000"/>
              </a:lnSpc>
              <a:buFont typeface="Arial" panose="020B0604020202020204" pitchFamily="34" charset="0"/>
              <a:buChar char="•"/>
            </a:pPr>
            <a:r>
              <a:rPr lang="es-PE" sz="1600" dirty="0">
                <a:latin typeface="Arial" panose="020B0604020202020204" pitchFamily="34" charset="0"/>
                <a:cs typeface="Arial" panose="020B0604020202020204" pitchFamily="34" charset="0"/>
              </a:rPr>
              <a:t>Declaración de la OIT sobre principios y derechos fundamentales en el trabajo, 1998.</a:t>
            </a:r>
          </a:p>
          <a:p>
            <a:pPr marL="285750" indent="-285750">
              <a:lnSpc>
                <a:spcPct val="150000"/>
              </a:lnSpc>
              <a:buFont typeface="Arial" panose="020B0604020202020204" pitchFamily="34" charset="0"/>
              <a:buChar char="•"/>
            </a:pPr>
            <a:r>
              <a:rPr lang="es-PE" sz="1600" dirty="0">
                <a:latin typeface="Arial" panose="020B0604020202020204" pitchFamily="34" charset="0"/>
                <a:cs typeface="Arial" panose="020B0604020202020204" pitchFamily="34" charset="0"/>
              </a:rPr>
              <a:t>Agenda de Trabajo Decente de la OIT, 1999.</a:t>
            </a:r>
          </a:p>
          <a:p>
            <a:pPr marL="285750" indent="-285750">
              <a:lnSpc>
                <a:spcPct val="150000"/>
              </a:lnSpc>
              <a:buFont typeface="Arial" panose="020B0604020202020204" pitchFamily="34" charset="0"/>
              <a:buChar char="•"/>
            </a:pPr>
            <a:r>
              <a:rPr lang="es-PE" sz="1600" dirty="0">
                <a:latin typeface="Arial" panose="020B0604020202020204" pitchFamily="34" charset="0"/>
                <a:cs typeface="Arial" panose="020B0604020202020204" pitchFamily="34" charset="0"/>
              </a:rPr>
              <a:t>Declaración Tripartita de principios sobre las empresas multinacionales y la política social de la OIT, 1977, enmendada en 2000.</a:t>
            </a:r>
          </a:p>
          <a:p>
            <a:pPr marL="285750" indent="-285750">
              <a:lnSpc>
                <a:spcPct val="150000"/>
              </a:lnSpc>
              <a:buFont typeface="Arial" panose="020B0604020202020204" pitchFamily="34" charset="0"/>
              <a:buChar char="•"/>
            </a:pPr>
            <a:r>
              <a:rPr lang="es-PE" sz="1600" dirty="0">
                <a:latin typeface="Arial" panose="020B0604020202020204" pitchFamily="34" charset="0"/>
                <a:cs typeface="Arial" panose="020B0604020202020204" pitchFamily="34" charset="0"/>
              </a:rPr>
              <a:t>Líneas Directrices de la OCDE para Empresas Multinacionales, revisión de 2000 (actualmente en proceso de revisión).</a:t>
            </a:r>
          </a:p>
          <a:p>
            <a:pPr marL="285750" indent="-285750">
              <a:lnSpc>
                <a:spcPct val="150000"/>
              </a:lnSpc>
              <a:buFont typeface="Arial" panose="020B0604020202020204" pitchFamily="34" charset="0"/>
              <a:buChar char="•"/>
            </a:pPr>
            <a:r>
              <a:rPr lang="es-PE" sz="1600" dirty="0">
                <a:latin typeface="Arial" panose="020B0604020202020204" pitchFamily="34" charset="0"/>
                <a:cs typeface="Arial" panose="020B0604020202020204" pitchFamily="34" charset="0"/>
              </a:rPr>
              <a:t>Declaración del Milenio de las Naciones Unidas, 2000.</a:t>
            </a:r>
          </a:p>
          <a:p>
            <a:pPr marL="285750" indent="-285750">
              <a:lnSpc>
                <a:spcPct val="150000"/>
              </a:lnSpc>
              <a:buFont typeface="Arial" panose="020B0604020202020204" pitchFamily="34" charset="0"/>
              <a:buChar char="•"/>
            </a:pPr>
            <a:r>
              <a:rPr lang="es-PE" sz="1600" dirty="0">
                <a:latin typeface="Arial" panose="020B0604020202020204" pitchFamily="34" charset="0"/>
                <a:cs typeface="Arial" panose="020B0604020202020204" pitchFamily="34" charset="0"/>
              </a:rPr>
              <a:t>Principios de Gobierno Corporativo de la OCDE, 2004.</a:t>
            </a:r>
          </a:p>
        </p:txBody>
      </p:sp>
      <p:sp>
        <p:nvSpPr>
          <p:cNvPr id="8" name="CuadroTexto 7"/>
          <p:cNvSpPr txBox="1"/>
          <p:nvPr/>
        </p:nvSpPr>
        <p:spPr>
          <a:xfrm>
            <a:off x="313291" y="1644944"/>
            <a:ext cx="4049446" cy="369332"/>
          </a:xfrm>
          <a:prstGeom prst="rect">
            <a:avLst/>
          </a:prstGeom>
          <a:noFill/>
        </p:spPr>
        <p:txBody>
          <a:bodyPr wrap="square" rtlCol="0">
            <a:spAutoFit/>
          </a:bodyPr>
          <a:lstStyle/>
          <a:p>
            <a:r>
              <a:rPr lang="es-PE" b="1" dirty="0">
                <a:latin typeface="Arial" panose="020B0604020202020204" pitchFamily="34" charset="0"/>
                <a:cs typeface="Arial" panose="020B0604020202020204" pitchFamily="34" charset="0"/>
              </a:rPr>
              <a:t>Prácticas laborales y trabajo digno</a:t>
            </a:r>
            <a:r>
              <a:rPr lang="es-PE" dirty="0">
                <a:latin typeface="Arial" panose="020B0604020202020204" pitchFamily="34" charset="0"/>
                <a:cs typeface="Arial" panose="020B0604020202020204" pitchFamily="34" charset="0"/>
              </a:rPr>
              <a:t>:</a:t>
            </a:r>
            <a:endParaRPr lang="es-PE" b="1" dirty="0">
              <a:latin typeface="Arial" panose="020B0604020202020204" pitchFamily="34" charset="0"/>
              <a:cs typeface="Arial" panose="020B0604020202020204" pitchFamily="34" charset="0"/>
            </a:endParaRPr>
          </a:p>
        </p:txBody>
      </p:sp>
      <p:pic>
        <p:nvPicPr>
          <p:cNvPr id="3074" name="Picture 2" descr="Archivo:OIT LOGO.jpg - Wikipedia, la enciclopedia lib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7219" y="2311460"/>
            <a:ext cx="2417778" cy="2009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230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AB43E85-BCAE-3E49-9568-7449B516A171}"/>
              </a:ext>
            </a:extLst>
          </p:cNvPr>
          <p:cNvSpPr>
            <a:spLocks noGrp="1"/>
          </p:cNvSpPr>
          <p:nvPr>
            <p:ph type="body" sz="quarter" idx="14"/>
          </p:nvPr>
        </p:nvSpPr>
        <p:spPr>
          <a:xfrm>
            <a:off x="453969" y="984868"/>
            <a:ext cx="10364086" cy="477331"/>
          </a:xfrm>
        </p:spPr>
        <p:txBody>
          <a:bodyPr>
            <a:normAutofit/>
          </a:bodyPr>
          <a:lstStyle/>
          <a:p>
            <a:pPr marL="0" marR="0" lvl="0" indent="0" algn="l" defTabSz="914400" rtl="0" eaLnBrk="1" fontAlgn="auto" latinLnBrk="0" hangingPunct="1">
              <a:lnSpc>
                <a:spcPct val="60000"/>
              </a:lnSpc>
              <a:spcBef>
                <a:spcPts val="1000"/>
              </a:spcBef>
              <a:spcAft>
                <a:spcPts val="0"/>
              </a:spcAft>
              <a:buClrTx/>
              <a:buSzTx/>
              <a:buFont typeface="Arial" panose="020B0604020202020204" pitchFamily="34" charset="0"/>
              <a:buNone/>
              <a:tabLst/>
              <a:defRPr/>
            </a:pPr>
            <a:r>
              <a:rPr kumimoji="0" lang="es-ES" sz="3000" b="1" i="0" u="none" strike="noStrike" kern="1200" cap="none" spc="0" normalizeH="0" baseline="0" noProof="0" dirty="0">
                <a:ln>
                  <a:noFill/>
                </a:ln>
                <a:solidFill>
                  <a:srgbClr val="6E00ED"/>
                </a:solidFill>
                <a:effectLst/>
                <a:uLnTx/>
                <a:uFillTx/>
                <a:latin typeface="Stag Book" panose="02000503060000020004" pitchFamily="2" charset="77"/>
                <a:ea typeface="+mn-ea"/>
                <a:cs typeface="Arial" panose="020B0604020202020204" pitchFamily="34" charset="0"/>
              </a:rPr>
              <a:t>Principales Tratados y Convenios de</a:t>
            </a:r>
            <a:r>
              <a:rPr kumimoji="0" lang="es-ES" sz="3000" b="1" i="0" u="none" strike="noStrike" kern="1200" cap="none" spc="0" normalizeH="0" noProof="0" dirty="0">
                <a:ln>
                  <a:noFill/>
                </a:ln>
                <a:solidFill>
                  <a:srgbClr val="6E00ED"/>
                </a:solidFill>
                <a:effectLst/>
                <a:uLnTx/>
                <a:uFillTx/>
                <a:latin typeface="Stag Book" panose="02000503060000020004" pitchFamily="2" charset="77"/>
                <a:ea typeface="+mn-ea"/>
                <a:cs typeface="Arial" panose="020B0604020202020204" pitchFamily="34" charset="0"/>
              </a:rPr>
              <a:t> referencia RSE</a:t>
            </a:r>
            <a:endParaRPr kumimoji="0" lang="es-PE" sz="3000" b="1" i="0" u="none" strike="noStrike" kern="1200" cap="none" spc="0" normalizeH="0" baseline="0" noProof="0" dirty="0">
              <a:ln>
                <a:noFill/>
              </a:ln>
              <a:solidFill>
                <a:srgbClr val="6E00ED"/>
              </a:solidFill>
              <a:effectLst/>
              <a:uLnTx/>
              <a:uFillTx/>
              <a:latin typeface="Stag Book" panose="02000503060000020004" pitchFamily="2" charset="77"/>
              <a:ea typeface="+mn-ea"/>
              <a:cs typeface="Arial" panose="020B0604020202020204" pitchFamily="34" charset="0"/>
            </a:endParaRPr>
          </a:p>
        </p:txBody>
      </p:sp>
      <p:sp>
        <p:nvSpPr>
          <p:cNvPr id="4" name="Marcador de texto 3">
            <a:extLst>
              <a:ext uri="{FF2B5EF4-FFF2-40B4-BE49-F238E27FC236}">
                <a16:creationId xmlns:a16="http://schemas.microsoft.com/office/drawing/2014/main" id="{453C5A2C-3996-1D48-B74B-5AE595806D88}"/>
              </a:ext>
            </a:extLst>
          </p:cNvPr>
          <p:cNvSpPr>
            <a:spLocks noGrp="1"/>
          </p:cNvSpPr>
          <p:nvPr>
            <p:ph type="body" sz="quarter" idx="26"/>
          </p:nvPr>
        </p:nvSpPr>
        <p:spPr/>
        <p:txBody>
          <a:bodyPr/>
          <a:lstStyle/>
          <a:p>
            <a:r>
              <a:rPr lang="en-US" dirty="0" err="1"/>
              <a:t>Medio</a:t>
            </a:r>
            <a:r>
              <a:rPr lang="en-US" dirty="0"/>
              <a:t> </a:t>
            </a:r>
            <a:r>
              <a:rPr lang="en-US" dirty="0" err="1"/>
              <a:t>Ambiente</a:t>
            </a:r>
            <a:r>
              <a:rPr lang="en-US" dirty="0"/>
              <a:t> y </a:t>
            </a:r>
            <a:r>
              <a:rPr lang="en-US" dirty="0" err="1"/>
              <a:t>Responsabilidad</a:t>
            </a:r>
            <a:r>
              <a:rPr lang="en-US" dirty="0"/>
              <a:t> Social</a:t>
            </a:r>
            <a:endParaRPr lang="es-PE" dirty="0"/>
          </a:p>
        </p:txBody>
      </p:sp>
      <p:sp>
        <p:nvSpPr>
          <p:cNvPr id="8" name="CuadroTexto 7"/>
          <p:cNvSpPr txBox="1"/>
          <p:nvPr/>
        </p:nvSpPr>
        <p:spPr>
          <a:xfrm>
            <a:off x="313291" y="1644944"/>
            <a:ext cx="4810038" cy="369332"/>
          </a:xfrm>
          <a:prstGeom prst="rect">
            <a:avLst/>
          </a:prstGeom>
          <a:noFill/>
        </p:spPr>
        <p:txBody>
          <a:bodyPr wrap="square" rtlCol="0">
            <a:spAutoFit/>
          </a:bodyPr>
          <a:lstStyle/>
          <a:p>
            <a:r>
              <a:rPr lang="es-PE" b="1" dirty="0">
                <a:latin typeface="Arial" panose="020B0604020202020204" pitchFamily="34" charset="0"/>
                <a:cs typeface="Arial" panose="020B0604020202020204" pitchFamily="34" charset="0"/>
              </a:rPr>
              <a:t>Medio Ambiente (últimos convenios)</a:t>
            </a:r>
            <a:r>
              <a:rPr lang="es-PE" dirty="0">
                <a:latin typeface="Arial" panose="020B0604020202020204" pitchFamily="34" charset="0"/>
                <a:cs typeface="Arial" panose="020B0604020202020204" pitchFamily="34" charset="0"/>
              </a:rPr>
              <a:t>:</a:t>
            </a:r>
            <a:endParaRPr lang="es-PE" b="1" dirty="0">
              <a:latin typeface="Arial" panose="020B0604020202020204" pitchFamily="34" charset="0"/>
              <a:cs typeface="Arial" panose="020B0604020202020204" pitchFamily="34" charset="0"/>
            </a:endParaRPr>
          </a:p>
        </p:txBody>
      </p:sp>
      <p:sp>
        <p:nvSpPr>
          <p:cNvPr id="2" name="Rectángulo 1"/>
          <p:cNvSpPr/>
          <p:nvPr/>
        </p:nvSpPr>
        <p:spPr>
          <a:xfrm>
            <a:off x="453969" y="2197021"/>
            <a:ext cx="8946776" cy="4154984"/>
          </a:xfrm>
          <a:prstGeom prst="rect">
            <a:avLst/>
          </a:prstGeom>
        </p:spPr>
        <p:txBody>
          <a:bodyPr wrap="square">
            <a:spAutoFit/>
          </a:bodyPr>
          <a:lstStyle/>
          <a:p>
            <a:pPr marL="285750" indent="-285750">
              <a:lnSpc>
                <a:spcPct val="150000"/>
              </a:lnSpc>
              <a:buFont typeface="Arial" panose="020B0604020202020204" pitchFamily="34" charset="0"/>
              <a:buChar char="•"/>
            </a:pPr>
            <a:r>
              <a:rPr lang="es-PE" sz="1600" dirty="0">
                <a:latin typeface="Arial" panose="020B0604020202020204" pitchFamily="34" charset="0"/>
                <a:cs typeface="Arial" panose="020B0604020202020204" pitchFamily="34" charset="0"/>
              </a:rPr>
              <a:t>Protocolo de </a:t>
            </a:r>
            <a:r>
              <a:rPr lang="es-PE" sz="1600" dirty="0" err="1">
                <a:latin typeface="Arial" panose="020B0604020202020204" pitchFamily="34" charset="0"/>
                <a:cs typeface="Arial" panose="020B0604020202020204" pitchFamily="34" charset="0"/>
              </a:rPr>
              <a:t>Kyoto</a:t>
            </a:r>
            <a:r>
              <a:rPr lang="es-PE" sz="1600" dirty="0">
                <a:latin typeface="Arial" panose="020B0604020202020204" pitchFamily="34" charset="0"/>
                <a:cs typeface="Arial" panose="020B0604020202020204" pitchFamily="34" charset="0"/>
              </a:rPr>
              <a:t>, 1997</a:t>
            </a:r>
          </a:p>
          <a:p>
            <a:pPr marL="285750" indent="-285750">
              <a:lnSpc>
                <a:spcPct val="150000"/>
              </a:lnSpc>
              <a:buFont typeface="Arial" panose="020B0604020202020204" pitchFamily="34" charset="0"/>
              <a:buChar char="•"/>
            </a:pPr>
            <a:r>
              <a:rPr lang="es-PE" sz="1600" dirty="0">
                <a:latin typeface="Arial" panose="020B0604020202020204" pitchFamily="34" charset="0"/>
                <a:cs typeface="Arial" panose="020B0604020202020204" pitchFamily="34" charset="0"/>
              </a:rPr>
              <a:t>Convenio de Estocolmo sobre Contaminantes Orgánicos Persistentes (COP), 2001.</a:t>
            </a:r>
          </a:p>
          <a:p>
            <a:pPr marL="285750" indent="-285750">
              <a:lnSpc>
                <a:spcPct val="150000"/>
              </a:lnSpc>
              <a:buFont typeface="Arial" panose="020B0604020202020204" pitchFamily="34" charset="0"/>
              <a:buChar char="•"/>
            </a:pPr>
            <a:r>
              <a:rPr lang="es-PE" sz="1600" dirty="0">
                <a:latin typeface="Arial" panose="020B0604020202020204" pitchFamily="34" charset="0"/>
                <a:cs typeface="Arial" panose="020B0604020202020204" pitchFamily="34" charset="0"/>
              </a:rPr>
              <a:t>Acuerdo de París. Conferencia de las Partes de la Convención Marco de Naciones Unidas sobre el Cambio Climático (COP21), así como la undécima sesión de la Conferencia de las Partes en calidad de Reunión de las Partes del Protocolo de Kioto (COP-MOP11), celebrada en París el 12 de diciembre de 2015.</a:t>
            </a:r>
          </a:p>
          <a:p>
            <a:pPr marL="285750" indent="-285750">
              <a:lnSpc>
                <a:spcPct val="150000"/>
              </a:lnSpc>
              <a:buFont typeface="Arial" panose="020B0604020202020204" pitchFamily="34" charset="0"/>
              <a:buChar char="•"/>
            </a:pPr>
            <a:r>
              <a:rPr lang="es-PE" sz="1600" dirty="0">
                <a:latin typeface="Arial" panose="020B0604020202020204" pitchFamily="34" charset="0"/>
                <a:cs typeface="Arial" panose="020B0604020202020204" pitchFamily="34" charset="0"/>
              </a:rPr>
              <a:t>Alianza de Marrakech por la Acción Climática Global. Conferencia de las Partes de la Convención Marco de Naciones Unidas sobre el Cambio Climático (COP22) así como la duodécima sesión de la Conferencia de las Partes en calidad de Reunión de las Partes del Protocolo de Kioto (COP-MOP12), celebrada en Marrakech (Marruecos), del 7 al 18 de noviembre de 2016.</a:t>
            </a:r>
          </a:p>
        </p:txBody>
      </p:sp>
      <p:pic>
        <p:nvPicPr>
          <p:cNvPr id="4098" name="Picture 2" descr="COP21 París, un reto para los plásticos | Plastics Technology México"/>
          <p:cNvPicPr>
            <a:picLocks noChangeAspect="1" noChangeArrowheads="1"/>
          </p:cNvPicPr>
          <p:nvPr/>
        </p:nvPicPr>
        <p:blipFill rotWithShape="1">
          <a:blip r:embed="rId2">
            <a:extLst>
              <a:ext uri="{28A0092B-C50C-407E-A947-70E740481C1C}">
                <a14:useLocalDpi xmlns:a14="http://schemas.microsoft.com/office/drawing/2010/main" val="0"/>
              </a:ext>
            </a:extLst>
          </a:blip>
          <a:srcRect l="17345" r="14890"/>
          <a:stretch/>
        </p:blipFill>
        <p:spPr bwMode="auto">
          <a:xfrm>
            <a:off x="9615660" y="1644944"/>
            <a:ext cx="2404789" cy="3548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592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AB43E85-BCAE-3E49-9568-7449B516A171}"/>
              </a:ext>
            </a:extLst>
          </p:cNvPr>
          <p:cNvSpPr>
            <a:spLocks noGrp="1"/>
          </p:cNvSpPr>
          <p:nvPr>
            <p:ph type="body" sz="quarter" idx="14"/>
          </p:nvPr>
        </p:nvSpPr>
        <p:spPr>
          <a:xfrm>
            <a:off x="453969" y="1094467"/>
            <a:ext cx="10364086" cy="477331"/>
          </a:xfrm>
        </p:spPr>
        <p:txBody>
          <a:bodyPr>
            <a:normAutofit/>
          </a:bodyPr>
          <a:lstStyle/>
          <a:p>
            <a:pPr marL="0" marR="0" lvl="0" indent="0" algn="l" defTabSz="914400" rtl="0" eaLnBrk="1" fontAlgn="auto" latinLnBrk="0" hangingPunct="1">
              <a:lnSpc>
                <a:spcPct val="60000"/>
              </a:lnSpc>
              <a:spcBef>
                <a:spcPts val="1000"/>
              </a:spcBef>
              <a:spcAft>
                <a:spcPts val="0"/>
              </a:spcAft>
              <a:buClrTx/>
              <a:buSzTx/>
              <a:buFont typeface="Arial" panose="020B0604020202020204" pitchFamily="34" charset="0"/>
              <a:buNone/>
              <a:tabLst/>
              <a:defRPr/>
            </a:pPr>
            <a:r>
              <a:rPr kumimoji="0" lang="es-ES" sz="3000" b="1" i="0" u="none" strike="noStrike" kern="1200" cap="none" spc="0" normalizeH="0" baseline="0" noProof="0" dirty="0">
                <a:ln>
                  <a:noFill/>
                </a:ln>
                <a:solidFill>
                  <a:srgbClr val="6E00ED"/>
                </a:solidFill>
                <a:effectLst/>
                <a:uLnTx/>
                <a:uFillTx/>
                <a:latin typeface="Stag Book" panose="02000503060000020004" pitchFamily="2" charset="77"/>
                <a:ea typeface="+mn-ea"/>
                <a:cs typeface="Arial" panose="020B0604020202020204" pitchFamily="34" charset="0"/>
              </a:rPr>
              <a:t>Principales Tratados y Convenios de</a:t>
            </a:r>
            <a:r>
              <a:rPr kumimoji="0" lang="es-ES" sz="3000" b="1" i="0" u="none" strike="noStrike" kern="1200" cap="none" spc="0" normalizeH="0" noProof="0" dirty="0">
                <a:ln>
                  <a:noFill/>
                </a:ln>
                <a:solidFill>
                  <a:srgbClr val="6E00ED"/>
                </a:solidFill>
                <a:effectLst/>
                <a:uLnTx/>
                <a:uFillTx/>
                <a:latin typeface="Stag Book" panose="02000503060000020004" pitchFamily="2" charset="77"/>
                <a:ea typeface="+mn-ea"/>
                <a:cs typeface="Arial" panose="020B0604020202020204" pitchFamily="34" charset="0"/>
              </a:rPr>
              <a:t> referencia RSE</a:t>
            </a:r>
            <a:endParaRPr kumimoji="0" lang="es-PE" sz="3000" b="1" i="0" u="none" strike="noStrike" kern="1200" cap="none" spc="0" normalizeH="0" baseline="0" noProof="0" dirty="0">
              <a:ln>
                <a:noFill/>
              </a:ln>
              <a:solidFill>
                <a:srgbClr val="6E00ED"/>
              </a:solidFill>
              <a:effectLst/>
              <a:uLnTx/>
              <a:uFillTx/>
              <a:latin typeface="Stag Book" panose="02000503060000020004" pitchFamily="2" charset="77"/>
              <a:ea typeface="+mn-ea"/>
              <a:cs typeface="Arial" panose="020B0604020202020204" pitchFamily="34" charset="0"/>
            </a:endParaRPr>
          </a:p>
        </p:txBody>
      </p:sp>
      <p:sp>
        <p:nvSpPr>
          <p:cNvPr id="4" name="Marcador de texto 3">
            <a:extLst>
              <a:ext uri="{FF2B5EF4-FFF2-40B4-BE49-F238E27FC236}">
                <a16:creationId xmlns:a16="http://schemas.microsoft.com/office/drawing/2014/main" id="{453C5A2C-3996-1D48-B74B-5AE595806D88}"/>
              </a:ext>
            </a:extLst>
          </p:cNvPr>
          <p:cNvSpPr>
            <a:spLocks noGrp="1"/>
          </p:cNvSpPr>
          <p:nvPr>
            <p:ph type="body" sz="quarter" idx="26"/>
          </p:nvPr>
        </p:nvSpPr>
        <p:spPr/>
        <p:txBody>
          <a:bodyPr/>
          <a:lstStyle/>
          <a:p>
            <a:r>
              <a:rPr lang="en-US" dirty="0" err="1"/>
              <a:t>Medio</a:t>
            </a:r>
            <a:r>
              <a:rPr lang="en-US" dirty="0"/>
              <a:t> </a:t>
            </a:r>
            <a:r>
              <a:rPr lang="en-US" dirty="0" err="1"/>
              <a:t>Ambiente</a:t>
            </a:r>
            <a:r>
              <a:rPr lang="en-US" dirty="0"/>
              <a:t> y </a:t>
            </a:r>
            <a:r>
              <a:rPr lang="en-US" dirty="0" err="1"/>
              <a:t>Responsabilidad</a:t>
            </a:r>
            <a:r>
              <a:rPr lang="en-US" dirty="0"/>
              <a:t> Social</a:t>
            </a:r>
            <a:endParaRPr lang="es-PE" dirty="0"/>
          </a:p>
        </p:txBody>
      </p:sp>
      <p:sp>
        <p:nvSpPr>
          <p:cNvPr id="8" name="CuadroTexto 7"/>
          <p:cNvSpPr txBox="1"/>
          <p:nvPr/>
        </p:nvSpPr>
        <p:spPr>
          <a:xfrm>
            <a:off x="453969" y="1815870"/>
            <a:ext cx="4810038" cy="369332"/>
          </a:xfrm>
          <a:prstGeom prst="rect">
            <a:avLst/>
          </a:prstGeom>
          <a:noFill/>
        </p:spPr>
        <p:txBody>
          <a:bodyPr wrap="square" rtlCol="0">
            <a:spAutoFit/>
          </a:bodyPr>
          <a:lstStyle/>
          <a:p>
            <a:r>
              <a:rPr lang="es-PE" b="1" dirty="0">
                <a:latin typeface="Arial" panose="020B0604020202020204" pitchFamily="34" charset="0"/>
                <a:cs typeface="Arial" panose="020B0604020202020204" pitchFamily="34" charset="0"/>
              </a:rPr>
              <a:t>Objetivos de Desarrollo del Milenio (ODM)</a:t>
            </a:r>
          </a:p>
        </p:txBody>
      </p:sp>
      <p:sp>
        <p:nvSpPr>
          <p:cNvPr id="5" name="Rectángulo 4"/>
          <p:cNvSpPr/>
          <p:nvPr/>
        </p:nvSpPr>
        <p:spPr>
          <a:xfrm>
            <a:off x="453969" y="2527897"/>
            <a:ext cx="7694949" cy="3831818"/>
          </a:xfrm>
          <a:prstGeom prst="rect">
            <a:avLst/>
          </a:prstGeom>
        </p:spPr>
        <p:txBody>
          <a:bodyPr wrap="square">
            <a:spAutoFit/>
          </a:bodyPr>
          <a:lstStyle/>
          <a:p>
            <a:pPr algn="just">
              <a:lnSpc>
                <a:spcPct val="150000"/>
              </a:lnSpc>
              <a:buFont typeface="Arial" panose="020B0604020202020204" pitchFamily="34" charset="0"/>
              <a:buChar char="•"/>
            </a:pPr>
            <a:r>
              <a:rPr lang="es-PE" dirty="0">
                <a:solidFill>
                  <a:srgbClr val="000000"/>
                </a:solidFill>
                <a:latin typeface="Arial" panose="020B0604020202020204" pitchFamily="34" charset="0"/>
              </a:rPr>
              <a:t>Objetivo 1: Erradicar la pobreza extrema y el hambre</a:t>
            </a:r>
          </a:p>
          <a:p>
            <a:pPr algn="just">
              <a:lnSpc>
                <a:spcPct val="150000"/>
              </a:lnSpc>
              <a:buFont typeface="Arial" panose="020B0604020202020204" pitchFamily="34" charset="0"/>
              <a:buChar char="•"/>
            </a:pPr>
            <a:r>
              <a:rPr lang="es-PE" dirty="0">
                <a:solidFill>
                  <a:srgbClr val="000000"/>
                </a:solidFill>
                <a:latin typeface="Arial" panose="020B0604020202020204" pitchFamily="34" charset="0"/>
              </a:rPr>
              <a:t>Objetivo 2: Lograr la enseñanza primaria universal.</a:t>
            </a:r>
          </a:p>
          <a:p>
            <a:pPr algn="just">
              <a:lnSpc>
                <a:spcPct val="150000"/>
              </a:lnSpc>
              <a:buFont typeface="Arial" panose="020B0604020202020204" pitchFamily="34" charset="0"/>
              <a:buChar char="•"/>
            </a:pPr>
            <a:r>
              <a:rPr lang="es-PE" dirty="0">
                <a:solidFill>
                  <a:srgbClr val="000000"/>
                </a:solidFill>
                <a:latin typeface="Arial" panose="020B0604020202020204" pitchFamily="34" charset="0"/>
              </a:rPr>
              <a:t>Objetivo 3: Promover la igualdad entre los géneros y la autonomía de la mujer.</a:t>
            </a:r>
          </a:p>
          <a:p>
            <a:pPr algn="just">
              <a:lnSpc>
                <a:spcPct val="150000"/>
              </a:lnSpc>
              <a:buFont typeface="Arial" panose="020B0604020202020204" pitchFamily="34" charset="0"/>
              <a:buChar char="•"/>
            </a:pPr>
            <a:r>
              <a:rPr lang="es-PE" dirty="0">
                <a:solidFill>
                  <a:srgbClr val="000000"/>
                </a:solidFill>
                <a:latin typeface="Arial" panose="020B0604020202020204" pitchFamily="34" charset="0"/>
              </a:rPr>
              <a:t>Objetivo 4: Reducir la mortalidad infantil.</a:t>
            </a:r>
          </a:p>
          <a:p>
            <a:pPr algn="just">
              <a:lnSpc>
                <a:spcPct val="150000"/>
              </a:lnSpc>
              <a:buFont typeface="Arial" panose="020B0604020202020204" pitchFamily="34" charset="0"/>
              <a:buChar char="•"/>
            </a:pPr>
            <a:r>
              <a:rPr lang="es-PE" dirty="0">
                <a:solidFill>
                  <a:srgbClr val="000000"/>
                </a:solidFill>
                <a:latin typeface="Arial" panose="020B0604020202020204" pitchFamily="34" charset="0"/>
              </a:rPr>
              <a:t>Objetivo 5: Mejorar la salud materna</a:t>
            </a:r>
          </a:p>
          <a:p>
            <a:pPr algn="just">
              <a:lnSpc>
                <a:spcPct val="150000"/>
              </a:lnSpc>
              <a:buFont typeface="Arial" panose="020B0604020202020204" pitchFamily="34" charset="0"/>
              <a:buChar char="•"/>
            </a:pPr>
            <a:r>
              <a:rPr lang="es-PE" dirty="0">
                <a:solidFill>
                  <a:srgbClr val="000000"/>
                </a:solidFill>
                <a:latin typeface="Arial" panose="020B0604020202020204" pitchFamily="34" charset="0"/>
              </a:rPr>
              <a:t>Objetivo 6: Combatir el VIH/SIDA, el paludismo y otras enfermedades.</a:t>
            </a:r>
          </a:p>
          <a:p>
            <a:pPr algn="just">
              <a:lnSpc>
                <a:spcPct val="150000"/>
              </a:lnSpc>
              <a:buFont typeface="Arial" panose="020B0604020202020204" pitchFamily="34" charset="0"/>
              <a:buChar char="•"/>
            </a:pPr>
            <a:r>
              <a:rPr lang="es-PE" dirty="0">
                <a:solidFill>
                  <a:srgbClr val="000000"/>
                </a:solidFill>
                <a:latin typeface="Arial" panose="020B0604020202020204" pitchFamily="34" charset="0"/>
              </a:rPr>
              <a:t>Objetivo 7: Garantizar el sustento del medio ambiente.</a:t>
            </a:r>
          </a:p>
          <a:p>
            <a:pPr algn="just">
              <a:lnSpc>
                <a:spcPct val="150000"/>
              </a:lnSpc>
              <a:buFont typeface="Arial" panose="020B0604020202020204" pitchFamily="34" charset="0"/>
              <a:buChar char="•"/>
            </a:pPr>
            <a:r>
              <a:rPr lang="es-PE" dirty="0">
                <a:solidFill>
                  <a:srgbClr val="000000"/>
                </a:solidFill>
                <a:latin typeface="Arial" panose="020B0604020202020204" pitchFamily="34" charset="0"/>
              </a:rPr>
              <a:t>Objetivo 8: Fomentar una asociación mundial para el desarrollo.</a:t>
            </a:r>
            <a:endParaRPr lang="es-PE" b="0" i="0" dirty="0">
              <a:solidFill>
                <a:srgbClr val="000000"/>
              </a:solidFill>
              <a:effectLst/>
              <a:latin typeface="Arial" panose="020B0604020202020204" pitchFamily="34" charset="0"/>
            </a:endParaRPr>
          </a:p>
        </p:txBody>
      </p:sp>
      <p:pic>
        <p:nvPicPr>
          <p:cNvPr id="5124" name="Picture 4" descr="La Declaración del Nuevo Milenio de Naciones Unidas promueve 8 Objetivos del  Nuevo Milenio"/>
          <p:cNvPicPr>
            <a:picLocks noChangeAspect="1" noChangeArrowheads="1"/>
          </p:cNvPicPr>
          <p:nvPr/>
        </p:nvPicPr>
        <p:blipFill rotWithShape="1">
          <a:blip r:embed="rId2">
            <a:extLst>
              <a:ext uri="{28A0092B-C50C-407E-A947-70E740481C1C}">
                <a14:useLocalDpi xmlns:a14="http://schemas.microsoft.com/office/drawing/2010/main" val="0"/>
              </a:ext>
            </a:extLst>
          </a:blip>
          <a:srcRect l="8022"/>
          <a:stretch/>
        </p:blipFill>
        <p:spPr bwMode="auto">
          <a:xfrm>
            <a:off x="8393713" y="1687312"/>
            <a:ext cx="2323593" cy="4672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114468"/>
      </p:ext>
    </p:extLst>
  </p:cSld>
  <p:clrMapOvr>
    <a:masterClrMapping/>
  </p:clrMapOvr>
</p:sld>
</file>

<file path=ppt/theme/theme1.xml><?xml version="1.0" encoding="utf-8"?>
<a:theme xmlns:a="http://schemas.openxmlformats.org/drawingml/2006/main" name="Idat 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at Tema" id="{F9A5B7A9-AE16-1C41-B438-813154C9E26F}" vid="{0ADD631B-3883-9845-989E-D5E8CD3ACA0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4E4FDBCC2C2A9E4991D3E6D92080BF1D" ma:contentTypeVersion="13" ma:contentTypeDescription="Crear nuevo documento." ma:contentTypeScope="" ma:versionID="5277ad7b935b791a40cde8710d3e961a">
  <xsd:schema xmlns:xsd="http://www.w3.org/2001/XMLSchema" xmlns:xs="http://www.w3.org/2001/XMLSchema" xmlns:p="http://schemas.microsoft.com/office/2006/metadata/properties" xmlns:ns2="2160a2c5-c60e-4388-9d8c-8cfce6077867" xmlns:ns3="35ebf031-a504-45cd-aa0d-0f096058efc2" targetNamespace="http://schemas.microsoft.com/office/2006/metadata/properties" ma:root="true" ma:fieldsID="d2da8f289e1e197f6627d43c1415a75e" ns2:_="" ns3:_="">
    <xsd:import namespace="2160a2c5-c60e-4388-9d8c-8cfce6077867"/>
    <xsd:import namespace="35ebf031-a504-45cd-aa0d-0f096058efc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60a2c5-c60e-4388-9d8c-8cfce60778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5ebf031-a504-45cd-aa0d-0f096058efc2"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C5CF7D3-3D88-4DA9-8F0E-EEA2945A0F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60a2c5-c60e-4388-9d8c-8cfce6077867"/>
    <ds:schemaRef ds:uri="35ebf031-a504-45cd-aa0d-0f096058ef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4FE58E-FE7F-43F1-BD0D-4A9D60109A8B}">
  <ds:schemaRefs>
    <ds:schemaRef ds:uri="http://schemas.openxmlformats.org/package/2006/metadata/core-properties"/>
    <ds:schemaRef ds:uri="http://purl.org/dc/elements/1.1/"/>
    <ds:schemaRef ds:uri="http://schemas.microsoft.com/office/2006/documentManagement/types"/>
    <ds:schemaRef ds:uri="http://schemas.microsoft.com/office/infopath/2007/PartnerControls"/>
    <ds:schemaRef ds:uri="http://www.w3.org/XML/1998/namespace"/>
    <ds:schemaRef ds:uri="http://purl.org/dc/terms/"/>
    <ds:schemaRef ds:uri="http://purl.org/dc/dcmitype/"/>
    <ds:schemaRef ds:uri="35ebf031-a504-45cd-aa0d-0f096058efc2"/>
    <ds:schemaRef ds:uri="2160a2c5-c60e-4388-9d8c-8cfce6077867"/>
    <ds:schemaRef ds:uri="http://schemas.microsoft.com/office/2006/metadata/properties"/>
  </ds:schemaRefs>
</ds:datastoreItem>
</file>

<file path=customXml/itemProps3.xml><?xml version="1.0" encoding="utf-8"?>
<ds:datastoreItem xmlns:ds="http://schemas.openxmlformats.org/officeDocument/2006/customXml" ds:itemID="{9C3AF350-0AF4-41D5-8E1C-AD4B41B8428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4825</TotalTime>
  <Words>1531</Words>
  <Application>Microsoft Office PowerPoint</Application>
  <PresentationFormat>Panorámica</PresentationFormat>
  <Paragraphs>105</Paragraphs>
  <Slides>23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23</vt:i4>
      </vt:variant>
    </vt:vector>
  </HeadingPairs>
  <TitlesOfParts>
    <vt:vector size="29" baseType="lpstr">
      <vt:lpstr>Stag Book</vt:lpstr>
      <vt:lpstr>Arial</vt:lpstr>
      <vt:lpstr>Calibri</vt:lpstr>
      <vt:lpstr>Source Sans Pro</vt:lpstr>
      <vt:lpstr>Montserrat</vt:lpstr>
      <vt:lpstr>Idat Tema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piero robles chavez</dc:creator>
  <cp:lastModifiedBy>u201313328 (Llanos Neira, Roxana Vanessa)</cp:lastModifiedBy>
  <cp:revision>294</cp:revision>
  <dcterms:created xsi:type="dcterms:W3CDTF">2019-08-23T20:21:46Z</dcterms:created>
  <dcterms:modified xsi:type="dcterms:W3CDTF">2021-07-20T19:28:55Z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0x0101004E4FDBCC2C2A9E4991D3E6D92080BF1D</vt:lpwstr>
  </property>
</Properties>
</file>